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4"/>
    <p:sldMasterId id="2147483692" r:id="rId5"/>
  </p:sldMasterIdLst>
  <p:notesMasterIdLst>
    <p:notesMasterId r:id="rId42"/>
  </p:notesMasterIdLst>
  <p:sldIdLst>
    <p:sldId id="256" r:id="rId6"/>
    <p:sldId id="257" r:id="rId7"/>
    <p:sldId id="258" r:id="rId8"/>
    <p:sldId id="260" r:id="rId9"/>
    <p:sldId id="264" r:id="rId10"/>
    <p:sldId id="265" r:id="rId11"/>
    <p:sldId id="261" r:id="rId12"/>
    <p:sldId id="262" r:id="rId13"/>
    <p:sldId id="263" r:id="rId14"/>
    <p:sldId id="266" r:id="rId15"/>
    <p:sldId id="267" r:id="rId16"/>
    <p:sldId id="268" r:id="rId17"/>
    <p:sldId id="282" r:id="rId18"/>
    <p:sldId id="288" r:id="rId19"/>
    <p:sldId id="284" r:id="rId20"/>
    <p:sldId id="269" r:id="rId21"/>
    <p:sldId id="292" r:id="rId22"/>
    <p:sldId id="283" r:id="rId23"/>
    <p:sldId id="286" r:id="rId24"/>
    <p:sldId id="270" r:id="rId25"/>
    <p:sldId id="285" r:id="rId26"/>
    <p:sldId id="289" r:id="rId27"/>
    <p:sldId id="291" r:id="rId28"/>
    <p:sldId id="272" r:id="rId29"/>
    <p:sldId id="273" r:id="rId30"/>
    <p:sldId id="290" r:id="rId31"/>
    <p:sldId id="274" r:id="rId32"/>
    <p:sldId id="275" r:id="rId33"/>
    <p:sldId id="276" r:id="rId34"/>
    <p:sldId id="277" r:id="rId35"/>
    <p:sldId id="278" r:id="rId36"/>
    <p:sldId id="279" r:id="rId37"/>
    <p:sldId id="280" r:id="rId38"/>
    <p:sldId id="281" r:id="rId39"/>
    <p:sldId id="293" r:id="rId40"/>
    <p:sldId id="294" r:id="rId4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0D9947-46D5-4F3B-8BF0-372DD9E311C2}" v="289" dt="2019-03-12T12:28:03.136"/>
    <p1510:client id="{981B86A3-21FE-800F-39E5-03D3A3957F20}" v="54" dt="2019-03-13T02:30:49.558"/>
    <p1510:client id="{CB31123B-C963-F029-9DDA-AA744D83A61F}" v="2797" dt="2019-03-12T17:06:12.828"/>
    <p1510:client id="{0A1B3437-0701-4B2F-BD9A-7FB45E3A90A5}" v="2485" dt="2019-03-13T02:43:32.766"/>
    <p1510:client id="{EDB1A0CA-E2F1-4768-992F-BD08B8F2EDC3}" v="274" dt="2019-03-13T03:07:29.699"/>
    <p1510:client id="{ED80F9DF-0A39-96F8-1BD7-FA9A6E8F8A5A}" v="320" dt="2019-03-12T17:32:31.278"/>
    <p1510:client id="{4B70ECDD-915E-4C15-B067-616C8DB26237}" v="1947" dt="2019-03-13T02:43:19.515"/>
  </p1510:revLst>
</p1510:revInfo>
</file>

<file path=ppt/tableStyles.xml><?xml version="1.0" encoding="utf-8"?>
<a:tblStyleLst xmlns:a="http://schemas.openxmlformats.org/drawingml/2006/main" def="{51C54377-D74B-4FF1-838C-7D0D71532CC0}">
  <a:tblStyle styleId="{51C54377-D74B-4FF1-838C-7D0D71532CC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s>
</file>

<file path=ppt/diagrams/_rels/data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F7C24A-FC70-4A25-B9C0-5E1017983EE6}" type="doc">
      <dgm:prSet loTypeId="urn:microsoft.com/office/officeart/2018/5/layout/IconCircleLabelList" loCatId="icon" qsTypeId="urn:microsoft.com/office/officeart/2005/8/quickstyle/simple4" qsCatId="simple" csTypeId="urn:microsoft.com/office/officeart/2018/5/colors/Iconchunking_neutralbg_accent5_2" csCatId="accent5" phldr="1"/>
      <dgm:spPr/>
      <dgm:t>
        <a:bodyPr/>
        <a:lstStyle/>
        <a:p>
          <a:endParaRPr lang="en-US"/>
        </a:p>
      </dgm:t>
    </dgm:pt>
    <dgm:pt modelId="{F324F5AD-1F73-4E5B-ACA4-FE5CE82B2651}">
      <dgm:prSet/>
      <dgm:spPr/>
      <dgm:t>
        <a:bodyPr/>
        <a:lstStyle/>
        <a:p>
          <a:pPr>
            <a:lnSpc>
              <a:spcPct val="100000"/>
            </a:lnSpc>
            <a:defRPr cap="all"/>
          </a:pPr>
          <a:r>
            <a:rPr lang="en-US" b="0" i="0"/>
            <a:t>Machine Learning</a:t>
          </a:r>
          <a:endParaRPr lang="en-US"/>
        </a:p>
      </dgm:t>
    </dgm:pt>
    <dgm:pt modelId="{4815B5D4-76FE-4A64-9910-CED380032E5C}" type="parTrans" cxnId="{94AFF6F2-4B40-4309-9E1C-85FDA8982822}">
      <dgm:prSet/>
      <dgm:spPr/>
      <dgm:t>
        <a:bodyPr/>
        <a:lstStyle/>
        <a:p>
          <a:endParaRPr lang="en-US"/>
        </a:p>
      </dgm:t>
    </dgm:pt>
    <dgm:pt modelId="{30B10689-DF73-46CE-9B00-0C74A3867BE3}" type="sibTrans" cxnId="{94AFF6F2-4B40-4309-9E1C-85FDA8982822}">
      <dgm:prSet/>
      <dgm:spPr/>
      <dgm:t>
        <a:bodyPr/>
        <a:lstStyle/>
        <a:p>
          <a:endParaRPr lang="en-US"/>
        </a:p>
      </dgm:t>
    </dgm:pt>
    <dgm:pt modelId="{964D92E0-E840-4725-935E-67D4B64FF677}">
      <dgm:prSet/>
      <dgm:spPr/>
      <dgm:t>
        <a:bodyPr/>
        <a:lstStyle/>
        <a:p>
          <a:pPr>
            <a:lnSpc>
              <a:spcPct val="100000"/>
            </a:lnSpc>
            <a:defRPr cap="all"/>
          </a:pPr>
          <a:r>
            <a:rPr lang="en-US" b="0" i="0"/>
            <a:t>Cloud Computing</a:t>
          </a:r>
          <a:endParaRPr lang="en-US"/>
        </a:p>
      </dgm:t>
    </dgm:pt>
    <dgm:pt modelId="{3FA223A5-6B68-4A05-A969-AE7A802A36DD}" type="parTrans" cxnId="{301ABB2D-1650-43EE-A183-726B1F78C1E1}">
      <dgm:prSet/>
      <dgm:spPr/>
      <dgm:t>
        <a:bodyPr/>
        <a:lstStyle/>
        <a:p>
          <a:endParaRPr lang="en-US"/>
        </a:p>
      </dgm:t>
    </dgm:pt>
    <dgm:pt modelId="{A0E5E55C-7471-4730-86D5-0EC796BFE6A9}" type="sibTrans" cxnId="{301ABB2D-1650-43EE-A183-726B1F78C1E1}">
      <dgm:prSet/>
      <dgm:spPr/>
      <dgm:t>
        <a:bodyPr/>
        <a:lstStyle/>
        <a:p>
          <a:endParaRPr lang="en-US"/>
        </a:p>
      </dgm:t>
    </dgm:pt>
    <dgm:pt modelId="{DD1CACA8-16D2-40AE-9216-837B3B21FECE}" type="pres">
      <dgm:prSet presAssocID="{9AF7C24A-FC70-4A25-B9C0-5E1017983EE6}" presName="root" presStyleCnt="0">
        <dgm:presLayoutVars>
          <dgm:dir/>
          <dgm:resizeHandles val="exact"/>
        </dgm:presLayoutVars>
      </dgm:prSet>
      <dgm:spPr/>
    </dgm:pt>
    <dgm:pt modelId="{AA724D56-DA86-4C13-B306-3612263C6362}" type="pres">
      <dgm:prSet presAssocID="{F324F5AD-1F73-4E5B-ACA4-FE5CE82B2651}" presName="compNode" presStyleCnt="0"/>
      <dgm:spPr/>
    </dgm:pt>
    <dgm:pt modelId="{825FFE70-A837-465A-916A-99D4A1EB9141}" type="pres">
      <dgm:prSet presAssocID="{F324F5AD-1F73-4E5B-ACA4-FE5CE82B2651}" presName="iconBgRect" presStyleLbl="bgShp" presStyleIdx="0" presStyleCnt="2"/>
      <dgm:spPr/>
    </dgm:pt>
    <dgm:pt modelId="{50F1BEC3-15A6-4687-BB7C-B12489CE50DF}" type="pres">
      <dgm:prSet presAssocID="{F324F5AD-1F73-4E5B-ACA4-FE5CE82B265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161EF680-3698-4118-B456-EA17B8E7AA6C}" type="pres">
      <dgm:prSet presAssocID="{F324F5AD-1F73-4E5B-ACA4-FE5CE82B2651}" presName="spaceRect" presStyleCnt="0"/>
      <dgm:spPr/>
    </dgm:pt>
    <dgm:pt modelId="{B3D9E168-2E2E-4652-B586-6B081E4AD373}" type="pres">
      <dgm:prSet presAssocID="{F324F5AD-1F73-4E5B-ACA4-FE5CE82B2651}" presName="textRect" presStyleLbl="revTx" presStyleIdx="0" presStyleCnt="2">
        <dgm:presLayoutVars>
          <dgm:chMax val="1"/>
          <dgm:chPref val="1"/>
        </dgm:presLayoutVars>
      </dgm:prSet>
      <dgm:spPr/>
    </dgm:pt>
    <dgm:pt modelId="{FD5B2B11-FFB5-48E4-A7A2-519BB34A7E85}" type="pres">
      <dgm:prSet presAssocID="{30B10689-DF73-46CE-9B00-0C74A3867BE3}" presName="sibTrans" presStyleCnt="0"/>
      <dgm:spPr/>
    </dgm:pt>
    <dgm:pt modelId="{82A712D5-947E-4078-AFD6-0E50BA53E3DC}" type="pres">
      <dgm:prSet presAssocID="{964D92E0-E840-4725-935E-67D4B64FF677}" presName="compNode" presStyleCnt="0"/>
      <dgm:spPr/>
    </dgm:pt>
    <dgm:pt modelId="{CCEAE7F1-CE69-41AF-A4E9-9C4CE2704609}" type="pres">
      <dgm:prSet presAssocID="{964D92E0-E840-4725-935E-67D4B64FF677}" presName="iconBgRect" presStyleLbl="bgShp" presStyleIdx="1" presStyleCnt="2"/>
      <dgm:spPr/>
    </dgm:pt>
    <dgm:pt modelId="{884BEBBE-20D8-4043-B7C5-0E2703B82B49}" type="pres">
      <dgm:prSet presAssocID="{964D92E0-E840-4725-935E-67D4B64FF67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Computing"/>
        </a:ext>
      </dgm:extLst>
    </dgm:pt>
    <dgm:pt modelId="{1DD6C4BE-94CC-43C3-878E-3429AAD11353}" type="pres">
      <dgm:prSet presAssocID="{964D92E0-E840-4725-935E-67D4B64FF677}" presName="spaceRect" presStyleCnt="0"/>
      <dgm:spPr/>
    </dgm:pt>
    <dgm:pt modelId="{CAC74D81-AF8B-43F9-96E4-8B67FAF07DEF}" type="pres">
      <dgm:prSet presAssocID="{964D92E0-E840-4725-935E-67D4B64FF677}" presName="textRect" presStyleLbl="revTx" presStyleIdx="1" presStyleCnt="2">
        <dgm:presLayoutVars>
          <dgm:chMax val="1"/>
          <dgm:chPref val="1"/>
        </dgm:presLayoutVars>
      </dgm:prSet>
      <dgm:spPr/>
    </dgm:pt>
  </dgm:ptLst>
  <dgm:cxnLst>
    <dgm:cxn modelId="{00193C07-0F2C-4488-B857-292F58258D70}" type="presOf" srcId="{9AF7C24A-FC70-4A25-B9C0-5E1017983EE6}" destId="{DD1CACA8-16D2-40AE-9216-837B3B21FECE}" srcOrd="0" destOrd="0" presId="urn:microsoft.com/office/officeart/2018/5/layout/IconCircleLabelList"/>
    <dgm:cxn modelId="{301ABB2D-1650-43EE-A183-726B1F78C1E1}" srcId="{9AF7C24A-FC70-4A25-B9C0-5E1017983EE6}" destId="{964D92E0-E840-4725-935E-67D4B64FF677}" srcOrd="1" destOrd="0" parTransId="{3FA223A5-6B68-4A05-A969-AE7A802A36DD}" sibTransId="{A0E5E55C-7471-4730-86D5-0EC796BFE6A9}"/>
    <dgm:cxn modelId="{5542415E-E2CE-4643-8CF9-78DBAB29AE85}" type="presOf" srcId="{964D92E0-E840-4725-935E-67D4B64FF677}" destId="{CAC74D81-AF8B-43F9-96E4-8B67FAF07DEF}" srcOrd="0" destOrd="0" presId="urn:microsoft.com/office/officeart/2018/5/layout/IconCircleLabelList"/>
    <dgm:cxn modelId="{94AFF6F2-4B40-4309-9E1C-85FDA8982822}" srcId="{9AF7C24A-FC70-4A25-B9C0-5E1017983EE6}" destId="{F324F5AD-1F73-4E5B-ACA4-FE5CE82B2651}" srcOrd="0" destOrd="0" parTransId="{4815B5D4-76FE-4A64-9910-CED380032E5C}" sibTransId="{30B10689-DF73-46CE-9B00-0C74A3867BE3}"/>
    <dgm:cxn modelId="{D0C017FC-759B-4984-8AA7-AA49CFE3F8C3}" type="presOf" srcId="{F324F5AD-1F73-4E5B-ACA4-FE5CE82B2651}" destId="{B3D9E168-2E2E-4652-B586-6B081E4AD373}" srcOrd="0" destOrd="0" presId="urn:microsoft.com/office/officeart/2018/5/layout/IconCircleLabelList"/>
    <dgm:cxn modelId="{A76DF866-ACB3-466C-B120-2772EE3B1883}" type="presParOf" srcId="{DD1CACA8-16D2-40AE-9216-837B3B21FECE}" destId="{AA724D56-DA86-4C13-B306-3612263C6362}" srcOrd="0" destOrd="0" presId="urn:microsoft.com/office/officeart/2018/5/layout/IconCircleLabelList"/>
    <dgm:cxn modelId="{AB66F33E-1953-443E-B022-0FC4CCF276CD}" type="presParOf" srcId="{AA724D56-DA86-4C13-B306-3612263C6362}" destId="{825FFE70-A837-465A-916A-99D4A1EB9141}" srcOrd="0" destOrd="0" presId="urn:microsoft.com/office/officeart/2018/5/layout/IconCircleLabelList"/>
    <dgm:cxn modelId="{030CCD9B-D68D-4FFF-895E-F0BDF73A69B6}" type="presParOf" srcId="{AA724D56-DA86-4C13-B306-3612263C6362}" destId="{50F1BEC3-15A6-4687-BB7C-B12489CE50DF}" srcOrd="1" destOrd="0" presId="urn:microsoft.com/office/officeart/2018/5/layout/IconCircleLabelList"/>
    <dgm:cxn modelId="{EF133693-F8D7-4664-B31B-19E20F716CFC}" type="presParOf" srcId="{AA724D56-DA86-4C13-B306-3612263C6362}" destId="{161EF680-3698-4118-B456-EA17B8E7AA6C}" srcOrd="2" destOrd="0" presId="urn:microsoft.com/office/officeart/2018/5/layout/IconCircleLabelList"/>
    <dgm:cxn modelId="{D8C3A478-E17C-4157-B8C3-EDA44728208D}" type="presParOf" srcId="{AA724D56-DA86-4C13-B306-3612263C6362}" destId="{B3D9E168-2E2E-4652-B586-6B081E4AD373}" srcOrd="3" destOrd="0" presId="urn:microsoft.com/office/officeart/2018/5/layout/IconCircleLabelList"/>
    <dgm:cxn modelId="{718D14DD-3424-4477-BE4D-1BF24FAFE7EC}" type="presParOf" srcId="{DD1CACA8-16D2-40AE-9216-837B3B21FECE}" destId="{FD5B2B11-FFB5-48E4-A7A2-519BB34A7E85}" srcOrd="1" destOrd="0" presId="urn:microsoft.com/office/officeart/2018/5/layout/IconCircleLabelList"/>
    <dgm:cxn modelId="{098537E9-EC1C-4DDB-A360-C0B889131220}" type="presParOf" srcId="{DD1CACA8-16D2-40AE-9216-837B3B21FECE}" destId="{82A712D5-947E-4078-AFD6-0E50BA53E3DC}" srcOrd="2" destOrd="0" presId="urn:microsoft.com/office/officeart/2018/5/layout/IconCircleLabelList"/>
    <dgm:cxn modelId="{D82F61CC-E2AF-444D-8FAF-6173E44CFA6B}" type="presParOf" srcId="{82A712D5-947E-4078-AFD6-0E50BA53E3DC}" destId="{CCEAE7F1-CE69-41AF-A4E9-9C4CE2704609}" srcOrd="0" destOrd="0" presId="urn:microsoft.com/office/officeart/2018/5/layout/IconCircleLabelList"/>
    <dgm:cxn modelId="{599B313E-230C-4848-8C30-E1DEF36C410B}" type="presParOf" srcId="{82A712D5-947E-4078-AFD6-0E50BA53E3DC}" destId="{884BEBBE-20D8-4043-B7C5-0E2703B82B49}" srcOrd="1" destOrd="0" presId="urn:microsoft.com/office/officeart/2018/5/layout/IconCircleLabelList"/>
    <dgm:cxn modelId="{D86EF519-BBCB-4BA6-BC95-64F6BCF3E5AA}" type="presParOf" srcId="{82A712D5-947E-4078-AFD6-0E50BA53E3DC}" destId="{1DD6C4BE-94CC-43C3-878E-3429AAD11353}" srcOrd="2" destOrd="0" presId="urn:microsoft.com/office/officeart/2018/5/layout/IconCircleLabelList"/>
    <dgm:cxn modelId="{22D2BFDC-9FB7-4E8A-8035-B0EE1281E94C}" type="presParOf" srcId="{82A712D5-947E-4078-AFD6-0E50BA53E3DC}" destId="{CAC74D81-AF8B-43F9-96E4-8B67FAF07DEF}"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5FFE70-A837-465A-916A-99D4A1EB9141}">
      <dsp:nvSpPr>
        <dsp:cNvPr id="0" name=""/>
        <dsp:cNvSpPr/>
      </dsp:nvSpPr>
      <dsp:spPr>
        <a:xfrm>
          <a:off x="2044800" y="240486"/>
          <a:ext cx="2196000" cy="2196000"/>
        </a:xfrm>
        <a:prstGeom prst="ellipse">
          <a:avLst/>
        </a:prstGeom>
        <a:solidFill>
          <a:schemeClr val="bg1">
            <a:lumMod val="95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50F1BEC3-15A6-4687-BB7C-B12489CE50DF}">
      <dsp:nvSpPr>
        <dsp:cNvPr id="0" name=""/>
        <dsp:cNvSpPr/>
      </dsp:nvSpPr>
      <dsp:spPr>
        <a:xfrm>
          <a:off x="2512800" y="708486"/>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3D9E168-2E2E-4652-B586-6B081E4AD373}">
      <dsp:nvSpPr>
        <dsp:cNvPr id="0" name=""/>
        <dsp:cNvSpPr/>
      </dsp:nvSpPr>
      <dsp:spPr>
        <a:xfrm>
          <a:off x="1342800" y="3120487"/>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cap="all"/>
          </a:pPr>
          <a:r>
            <a:rPr lang="en-US" sz="2800" b="0" i="0" kern="1200"/>
            <a:t>Machine Learning</a:t>
          </a:r>
          <a:endParaRPr lang="en-US" sz="2800" kern="1200"/>
        </a:p>
      </dsp:txBody>
      <dsp:txXfrm>
        <a:off x="1342800" y="3120487"/>
        <a:ext cx="3600000" cy="720000"/>
      </dsp:txXfrm>
    </dsp:sp>
    <dsp:sp modelId="{CCEAE7F1-CE69-41AF-A4E9-9C4CE2704609}">
      <dsp:nvSpPr>
        <dsp:cNvPr id="0" name=""/>
        <dsp:cNvSpPr/>
      </dsp:nvSpPr>
      <dsp:spPr>
        <a:xfrm>
          <a:off x="6274800" y="240486"/>
          <a:ext cx="2196000" cy="2196000"/>
        </a:xfrm>
        <a:prstGeom prst="ellipse">
          <a:avLst/>
        </a:prstGeom>
        <a:solidFill>
          <a:schemeClr val="bg1">
            <a:lumMod val="95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884BEBBE-20D8-4043-B7C5-0E2703B82B49}">
      <dsp:nvSpPr>
        <dsp:cNvPr id="0" name=""/>
        <dsp:cNvSpPr/>
      </dsp:nvSpPr>
      <dsp:spPr>
        <a:xfrm>
          <a:off x="6742800" y="708486"/>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AC74D81-AF8B-43F9-96E4-8B67FAF07DEF}">
      <dsp:nvSpPr>
        <dsp:cNvPr id="0" name=""/>
        <dsp:cNvSpPr/>
      </dsp:nvSpPr>
      <dsp:spPr>
        <a:xfrm>
          <a:off x="5572800" y="3120487"/>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cap="all"/>
          </a:pPr>
          <a:r>
            <a:rPr lang="en-US" sz="2800" b="0" i="0" kern="1200"/>
            <a:t>Cloud Computing</a:t>
          </a:r>
          <a:endParaRPr lang="en-US" sz="2800" kern="1200"/>
        </a:p>
      </dsp:txBody>
      <dsp:txXfrm>
        <a:off x="5572800" y="3120487"/>
        <a:ext cx="36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5449432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extLst>
      <p:ext uri="{BB962C8B-B14F-4D97-AF65-F5344CB8AC3E}">
        <p14:creationId xmlns:p14="http://schemas.microsoft.com/office/powerpoint/2010/main" val="618076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a:solidFill>
                  <a:schemeClr val="dk1"/>
                </a:solidFill>
                <a:effectLst/>
                <a:latin typeface="Calibri"/>
                <a:ea typeface="Calibri"/>
                <a:cs typeface="Calibri"/>
                <a:sym typeface="Calibri"/>
              </a:rPr>
              <a:t>EBM: Decision-Making </a:t>
            </a:r>
            <a:r>
              <a:rPr lang="en-US" sz="1200" b="1" i="0" u="none" strike="noStrike" cap="none">
                <a:solidFill>
                  <a:schemeClr val="dk1"/>
                </a:solidFill>
                <a:effectLst/>
                <a:latin typeface="Calibri"/>
                <a:ea typeface="Calibri"/>
                <a:cs typeface="Calibri"/>
                <a:sym typeface="Calibri"/>
              </a:rPr>
              <a:t>Model</a:t>
            </a:r>
            <a:r>
              <a:rPr lang="en-US" sz="1200" b="0" i="0" u="none" strike="noStrike" cap="none">
                <a:solidFill>
                  <a:schemeClr val="dk1"/>
                </a:solidFill>
                <a:effectLst/>
                <a:latin typeface="Calibri"/>
                <a:ea typeface="Calibri"/>
                <a:cs typeface="Calibri"/>
                <a:sym typeface="Calibri"/>
              </a:rPr>
              <a:t> Of Engel, Blackwell And </a:t>
            </a:r>
            <a:r>
              <a:rPr lang="en-US" sz="1200" b="0" i="0" u="none" strike="noStrike" cap="none" err="1">
                <a:solidFill>
                  <a:schemeClr val="dk1"/>
                </a:solidFill>
                <a:effectLst/>
                <a:latin typeface="Calibri"/>
                <a:ea typeface="Calibri"/>
                <a:cs typeface="Calibri"/>
                <a:sym typeface="Calibri"/>
              </a:rPr>
              <a:t>Miniard</a:t>
            </a:r>
            <a:r>
              <a:rPr lang="en-US" sz="1200" b="0" i="0" u="none" strike="noStrike" cap="none">
                <a:solidFill>
                  <a:schemeClr val="dk1"/>
                </a:solidFill>
                <a:effectLst/>
                <a:latin typeface="Calibri"/>
                <a:ea typeface="Calibri"/>
                <a:cs typeface="Calibri"/>
                <a:sym typeface="Calibri"/>
              </a:rPr>
              <a:t> (1995) </a:t>
            </a:r>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88095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BAAS-Backend as a service</a:t>
            </a:r>
          </a:p>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42901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Main purpose create real world environment area in real time.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97617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1.User direct the device or its camera to a general location</a:t>
            </a:r>
          </a:p>
          <a:p>
            <a:r>
              <a:rPr lang="en-GB"/>
              <a:t>2.Device will process the following place/ monument.</a:t>
            </a:r>
          </a:p>
          <a:p>
            <a:r>
              <a:rPr lang="en-GB"/>
              <a:t>3.Information queried from internal, external databases regarding identified location information</a:t>
            </a:r>
          </a:p>
          <a:p>
            <a:r>
              <a:rPr lang="en-GB"/>
              <a:t>4.AR content will be displayed for Identified location</a:t>
            </a:r>
          </a:p>
          <a:p>
            <a:endParaRPr lang="en-GB"/>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96825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the relevant functions were written in C# and embedded into Unity gameobjects. </a:t>
            </a:r>
          </a:p>
          <a:p>
            <a:r>
              <a:rPr lang="en-US"/>
              <a:t>Give the some short information.</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77376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 NLU(</a:t>
            </a:r>
            <a:r>
              <a:rPr lang="en-GB"/>
              <a:t>Natural Language Understanding</a:t>
            </a:r>
            <a:r>
              <a:rPr lang="en-US"/>
              <a:t>)</a:t>
            </a:r>
          </a:p>
          <a:p>
            <a:r>
              <a:rPr lang="en-US"/>
              <a:t>Steps;</a:t>
            </a:r>
            <a:r>
              <a:rPr lang="en-US" b="1"/>
              <a:t> </a:t>
            </a:r>
            <a:r>
              <a:rPr lang="en-US"/>
              <a:t>1. Understands whole sentences</a:t>
            </a:r>
          </a:p>
          <a:p>
            <a:r>
              <a:rPr lang="en-US"/>
              <a:t>2. Keyword Search(Users can use keywords to find relevant questions from the Designing  QA database. Keywords are a fast way to find simple information. )</a:t>
            </a:r>
          </a:p>
          <a:p>
            <a:r>
              <a:rPr lang="en-US"/>
              <a:t>***</a:t>
            </a:r>
            <a:r>
              <a:rPr lang="en-US" err="1"/>
              <a:t>Nlu</a:t>
            </a:r>
            <a:r>
              <a:rPr lang="en-US"/>
              <a:t> compared </a:t>
            </a:r>
            <a:r>
              <a:rPr lang="en-US" err="1"/>
              <a:t>algoritham</a:t>
            </a:r>
            <a:r>
              <a:rPr lang="en-US"/>
              <a:t>: LUIS(Language Understanding Intelligent Service),RASA. best results from Evaluating Natural Language Understanding Services for Conversational Question Answering Systems(http://www.aclweb.org/anthology/W17-5522).</a:t>
            </a:r>
          </a:p>
          <a:p>
            <a:pPr marL="0" indent="0"/>
            <a:r>
              <a:rPr lang="en-US"/>
              <a:t>***RASA :Rasa NLU is an open-source natural language processing tool for intent classification and entity extraction in </a:t>
            </a:r>
          </a:p>
          <a:p>
            <a:r>
              <a:rPr lang="en-US"/>
              <a:t>chatbots.</a:t>
            </a:r>
          </a:p>
          <a:p>
            <a:endParaRPr lang="en-US"/>
          </a:p>
          <a:p>
            <a:endParaRPr lang="en-US"/>
          </a:p>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343185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For the question given by the user for this location, answer will be generated automatically.</a:t>
            </a:r>
          </a:p>
          <a:p>
            <a:r>
              <a:rPr lang="en-GB"/>
              <a:t>User can ask the question in testing mode and speaking mode.</a:t>
            </a:r>
          </a:p>
          <a:p>
            <a:r>
              <a:rPr lang="en-GB"/>
              <a:t>But app is generated by text answer only.</a:t>
            </a:r>
          </a:p>
          <a:p>
            <a:r>
              <a:rPr lang="en-GB"/>
              <a:t>1)user request analysis /returning the response(</a:t>
            </a:r>
            <a:r>
              <a:rPr lang="en-GB" err="1"/>
              <a:t>Eg;Smartifik,google</a:t>
            </a:r>
            <a:r>
              <a:rPr lang="en-GB"/>
              <a:t> </a:t>
            </a:r>
            <a:r>
              <a:rPr lang="en-GB" err="1"/>
              <a:t>assi</a:t>
            </a:r>
            <a:r>
              <a:rPr lang="en-GB"/>
              <a: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67116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3525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7094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Consider talking about:</a:t>
            </a:r>
            <a:endParaRPr/>
          </a:p>
          <a:p>
            <a:pPr marL="171450" lvl="0" indent="-171450" algn="l" rtl="0">
              <a:spcBef>
                <a:spcPts val="0"/>
              </a:spcBef>
              <a:spcAft>
                <a:spcPts val="0"/>
              </a:spcAft>
              <a:buClr>
                <a:schemeClr val="dk1"/>
              </a:buClr>
              <a:buSzPts val="1200"/>
              <a:buFont typeface="Arial"/>
              <a:buChar char="•"/>
            </a:pPr>
            <a:r>
              <a:rPr lang="en-US"/>
              <a:t>Definition</a:t>
            </a:r>
            <a:endParaRPr/>
          </a:p>
          <a:p>
            <a:pPr marL="171450" lvl="0" indent="-171450" algn="l" rtl="0">
              <a:spcBef>
                <a:spcPts val="0"/>
              </a:spcBef>
              <a:spcAft>
                <a:spcPts val="0"/>
              </a:spcAft>
              <a:buClr>
                <a:schemeClr val="dk1"/>
              </a:buClr>
              <a:buSzPts val="1200"/>
              <a:buFont typeface="Arial"/>
              <a:buChar char="•"/>
            </a:pPr>
            <a:r>
              <a:rPr lang="en-US"/>
              <a:t>Negative impact</a:t>
            </a:r>
            <a:endParaRPr/>
          </a:p>
          <a:p>
            <a:pPr marL="171450" lvl="0" indent="-171450" algn="l" rtl="0">
              <a:spcBef>
                <a:spcPts val="0"/>
              </a:spcBef>
              <a:spcAft>
                <a:spcPts val="0"/>
              </a:spcAft>
              <a:buClr>
                <a:schemeClr val="dk1"/>
              </a:buClr>
              <a:buSzPts val="1200"/>
              <a:buFont typeface="Arial"/>
              <a:buChar char="•"/>
            </a:pPr>
            <a:r>
              <a:rPr lang="en-US"/>
              <a:t>Direct environmental impacts</a:t>
            </a:r>
            <a:endParaRPr/>
          </a:p>
          <a:p>
            <a:pPr marL="171450" lvl="0" indent="-171450" algn="l" rtl="0">
              <a:spcBef>
                <a:spcPts val="0"/>
              </a:spcBef>
              <a:spcAft>
                <a:spcPts val="0"/>
              </a:spcAft>
              <a:buClr>
                <a:schemeClr val="dk1"/>
              </a:buClr>
              <a:buSzPts val="1200"/>
              <a:buFont typeface="Arial"/>
              <a:buChar char="•"/>
            </a:pPr>
            <a:r>
              <a:rPr lang="en-US"/>
              <a:t>Local people</a:t>
            </a:r>
            <a:endParaRPr/>
          </a:p>
          <a:p>
            <a:pPr marL="171450" lvl="0" indent="-171450" algn="l" rtl="0">
              <a:spcBef>
                <a:spcPts val="0"/>
              </a:spcBef>
              <a:spcAft>
                <a:spcPts val="0"/>
              </a:spcAft>
              <a:buClr>
                <a:schemeClr val="dk1"/>
              </a:buClr>
              <a:buSzPts val="1200"/>
              <a:buFont typeface="Arial"/>
              <a:buChar char="•"/>
            </a:pPr>
            <a:r>
              <a:rPr lang="en-US"/>
              <a:t>Case studies</a:t>
            </a:r>
            <a:endParaRPr/>
          </a:p>
        </p:txBody>
      </p:sp>
      <p:sp>
        <p:nvSpPr>
          <p:cNvPr id="140" name="Google Shape;14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890260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4d654ce5c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4d654ce5c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g4d654ce5c7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extLst>
      <p:ext uri="{BB962C8B-B14F-4D97-AF65-F5344CB8AC3E}">
        <p14:creationId xmlns:p14="http://schemas.microsoft.com/office/powerpoint/2010/main" val="3650651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4266011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4327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Machine Learning is used for intelligent route mapping</a:t>
            </a:r>
          </a:p>
          <a:p>
            <a:r>
              <a:rPr lang="en-US"/>
              <a:t>Cloud Computing is used for backend data server</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6378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FFFFFF"/>
                </a:solidFill>
              </a:rPr>
              <a:t>Tourists has no time to or unable to actively engage with the mobile app.</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FFFFFF"/>
              </a:solidFill>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FFFFFF"/>
              </a:solidFill>
            </a:endParaRPr>
          </a:p>
          <a:p>
            <a:r>
              <a:rPr lang="en-US"/>
              <a:t>Passively Alert: Without screen interaction narration plays like a playlist</a:t>
            </a:r>
          </a:p>
          <a:p>
            <a:endParaRPr lang="en-US"/>
          </a:p>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52115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49646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86335429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90943897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87596421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52742424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98982870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16745464"/>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34888379"/>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3"/>
        <p:cNvGrpSpPr/>
        <p:nvPr/>
      </p:nvGrpSpPr>
      <p:grpSpPr>
        <a:xfrm>
          <a:off x="0" y="0"/>
          <a:ext cx="0" cy="0"/>
          <a:chOff x="0" y="0"/>
          <a:chExt cx="0" cy="0"/>
        </a:xfrm>
      </p:grpSpPr>
      <p:sp>
        <p:nvSpPr>
          <p:cNvPr id="34" name="Google Shape;34;p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6" name="Google Shape;36;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75176286"/>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42820433"/>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643095656"/>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1136458150"/>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29986858"/>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560140726"/>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316641990"/>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09450003"/>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3718734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2"/>
        <p:cNvGrpSpPr/>
        <p:nvPr/>
      </p:nvGrpSpPr>
      <p:grpSpPr>
        <a:xfrm>
          <a:off x="0" y="0"/>
          <a:ext cx="0" cy="0"/>
          <a:chOff x="0" y="0"/>
          <a:chExt cx="0" cy="0"/>
        </a:xfrm>
      </p:grpSpPr>
      <p:sp>
        <p:nvSpPr>
          <p:cNvPr id="53" name="Google Shape;53;p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5" name="Google Shape;55;p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7" name="Google Shape;57;p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0"/>
        <p:cNvGrpSpPr/>
        <p:nvPr/>
      </p:nvGrpSpPr>
      <p:grpSpPr>
        <a:xfrm>
          <a:off x="0" y="0"/>
          <a:ext cx="0" cy="0"/>
          <a:chOff x="0" y="0"/>
          <a:chExt cx="0" cy="0"/>
        </a:xfrm>
      </p:grpSpPr>
      <p:sp>
        <p:nvSpPr>
          <p:cNvPr id="71" name="Google Shape;71;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1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7"/>
        <p:cNvGrpSpPr/>
        <p:nvPr/>
      </p:nvGrpSpPr>
      <p:grpSpPr>
        <a:xfrm>
          <a:off x="0" y="0"/>
          <a:ext cx="0" cy="0"/>
          <a:chOff x="0" y="0"/>
          <a:chExt cx="0" cy="0"/>
        </a:xfrm>
      </p:grpSpPr>
      <p:sp>
        <p:nvSpPr>
          <p:cNvPr id="78" name="Google Shape;78;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2"/>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80" name="Google Shape;80;p1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image" Target="../media/image4.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37166683"/>
      </p:ext>
    </p:extLst>
  </p:cSld>
  <p:clrMap bg1="dk1" tx1="lt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sv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ieeexplore.ieee.org/stamp/stamp.jsp?tp=&amp;arnumber=6338627&amp;isnumber=6338591" TargetMode="Externa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svg"/></Relationships>
</file>

<file path=ppt/slides/_rels/slide1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21.xml.rels><?xml version="1.0" encoding="UTF-8" standalone="yes"?>
<Relationships xmlns="http://schemas.openxmlformats.org/package/2006/relationships"><Relationship Id="rId3" Type="http://schemas.openxmlformats.org/officeDocument/2006/relationships/hyperlink" Target="https://www.sciencedirect.com/science/article/pii/S0957417411013224"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2.sv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14141"/>
        </a:solidFill>
        <a:effectLst/>
      </p:bgPr>
    </p:bg>
    <p:spTree>
      <p:nvGrpSpPr>
        <p:cNvPr id="1" name="Shape 100"/>
        <p:cNvGrpSpPr/>
        <p:nvPr/>
      </p:nvGrpSpPr>
      <p:grpSpPr>
        <a:xfrm>
          <a:off x="0" y="0"/>
          <a:ext cx="0" cy="0"/>
          <a:chOff x="0" y="0"/>
          <a:chExt cx="0" cy="0"/>
        </a:xfrm>
      </p:grpSpPr>
      <p:sp>
        <p:nvSpPr>
          <p:cNvPr id="101" name="Google Shape;101;p15"/>
          <p:cNvSpPr txBox="1">
            <a:spLocks noGrp="1"/>
          </p:cNvSpPr>
          <p:nvPr>
            <p:ph type="ctrTitle"/>
          </p:nvPr>
        </p:nvSpPr>
        <p:spPr>
          <a:xfrm>
            <a:off x="6746628" y="1418199"/>
            <a:ext cx="4645250" cy="2889114"/>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6000"/>
              <a:buFont typeface="Calibri"/>
              <a:buNone/>
            </a:pPr>
            <a:r>
              <a:rPr lang="en-US" b="1" err="1"/>
              <a:t>TourGuru</a:t>
            </a:r>
            <a:br>
              <a:rPr lang="en-US"/>
            </a:br>
            <a:r>
              <a:rPr lang="en-US" sz="4000"/>
              <a:t>Project Proposal Presentation</a:t>
            </a:r>
            <a:endParaRPr/>
          </a:p>
        </p:txBody>
      </p:sp>
      <p:sp>
        <p:nvSpPr>
          <p:cNvPr id="102" name="Google Shape;102;p15"/>
          <p:cNvSpPr/>
          <p:nvPr/>
        </p:nvSpPr>
        <p:spPr>
          <a:xfrm flipH="1">
            <a:off x="0" y="0"/>
            <a:ext cx="6172782" cy="6858000"/>
          </a:xfrm>
          <a:custGeom>
            <a:avLst/>
            <a:gdLst/>
            <a:ahLst/>
            <a:cxnLst/>
            <a:rect l="l" t="t" r="r" b="b"/>
            <a:pathLst>
              <a:path w="6172782" h="6858000" extrusionOk="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03" name="Google Shape;103;p15"/>
          <p:cNvPicPr preferRelativeResize="0"/>
          <p:nvPr/>
        </p:nvPicPr>
        <p:blipFill rotWithShape="1">
          <a:blip r:embed="rId3">
            <a:alphaModFix/>
          </a:blip>
          <a:srcRect t="274" r="-1" b="23736"/>
          <a:stretch/>
        </p:blipFill>
        <p:spPr>
          <a:xfrm>
            <a:off x="20" y="10"/>
            <a:ext cx="6024134" cy="6857990"/>
          </a:xfrm>
          <a:custGeom>
            <a:avLst/>
            <a:gdLst/>
            <a:ahLst/>
            <a:cxnLst/>
            <a:rect l="l" t="t" r="r" b="b"/>
            <a:pathLst>
              <a:path w="6024154" h="6858000" extrusionOk="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ln>
            <a:noFill/>
          </a:ln>
        </p:spPr>
      </p:pic>
      <p:sp>
        <p:nvSpPr>
          <p:cNvPr id="2" name="TextBox 1">
            <a:extLst>
              <a:ext uri="{FF2B5EF4-FFF2-40B4-BE49-F238E27FC236}">
                <a16:creationId xmlns:a16="http://schemas.microsoft.com/office/drawing/2014/main" id="{7DB6BD47-2A23-4346-898F-2FB7D2CC8118}"/>
              </a:ext>
            </a:extLst>
          </p:cNvPr>
          <p:cNvSpPr txBox="1"/>
          <p:nvPr/>
        </p:nvSpPr>
        <p:spPr>
          <a:xfrm rot="10800000" flipV="1">
            <a:off x="6449203" y="4896838"/>
            <a:ext cx="4164037" cy="830997"/>
          </a:xfrm>
          <a:prstGeom prst="rect">
            <a:avLst/>
          </a:prstGeom>
          <a:noFill/>
        </p:spPr>
        <p:txBody>
          <a:bodyPr wrap="square" rtlCol="0">
            <a:spAutoFit/>
          </a:bodyPr>
          <a:lstStyle/>
          <a:p>
            <a:r>
              <a:rPr lang="en-US" sz="1600"/>
              <a:t>Group  	       : 19-018</a:t>
            </a:r>
          </a:p>
          <a:p>
            <a:r>
              <a:rPr lang="en-US" sz="1600"/>
              <a:t>Supervisor      : </a:t>
            </a:r>
            <a:r>
              <a:rPr lang="en-US" sz="1600" err="1"/>
              <a:t>Ms</a:t>
            </a:r>
            <a:r>
              <a:rPr lang="en-US" sz="1600"/>
              <a:t> </a:t>
            </a:r>
            <a:r>
              <a:rPr lang="en-US" sz="1600" err="1"/>
              <a:t>Asanthika</a:t>
            </a:r>
            <a:r>
              <a:rPr lang="en-US" sz="1600"/>
              <a:t> </a:t>
            </a:r>
            <a:r>
              <a:rPr lang="en-US" sz="1600" err="1"/>
              <a:t>Imbulpitiya</a:t>
            </a:r>
            <a:endParaRPr lang="en-US" sz="1600"/>
          </a:p>
          <a:p>
            <a:r>
              <a:rPr lang="en-US" sz="1600"/>
              <a:t>Co-supervisor :</a:t>
            </a:r>
            <a:r>
              <a:rPr lang="en-US" sz="1600" err="1"/>
              <a:t>Mr.Nuwan</a:t>
            </a:r>
            <a:r>
              <a:rPr lang="en-US" sz="1600"/>
              <a:t> </a:t>
            </a:r>
            <a:r>
              <a:rPr lang="en-US" sz="1600" err="1"/>
              <a:t>Kodagoda</a:t>
            </a:r>
            <a:endParaRPr lang="en-US" sz="16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B2464-0E13-4757-8B45-CD043ED277DD}"/>
              </a:ext>
            </a:extLst>
          </p:cNvPr>
          <p:cNvSpPr>
            <a:spLocks noGrp="1"/>
          </p:cNvSpPr>
          <p:nvPr>
            <p:ph type="ctrTitle"/>
          </p:nvPr>
        </p:nvSpPr>
        <p:spPr>
          <a:xfrm>
            <a:off x="372010" y="126954"/>
            <a:ext cx="7352271" cy="997465"/>
          </a:xfrm>
        </p:spPr>
        <p:txBody>
          <a:bodyPr/>
          <a:lstStyle/>
          <a:p>
            <a:r>
              <a:rPr lang="en-US"/>
              <a:t>Market capability </a:t>
            </a:r>
          </a:p>
        </p:txBody>
      </p:sp>
      <p:sp>
        <p:nvSpPr>
          <p:cNvPr id="3" name="Subtitle 2">
            <a:extLst>
              <a:ext uri="{FF2B5EF4-FFF2-40B4-BE49-F238E27FC236}">
                <a16:creationId xmlns:a16="http://schemas.microsoft.com/office/drawing/2014/main" id="{C069FF21-8A34-44A3-9965-0FC9294951D4}"/>
              </a:ext>
            </a:extLst>
          </p:cNvPr>
          <p:cNvSpPr>
            <a:spLocks noGrp="1"/>
          </p:cNvSpPr>
          <p:nvPr>
            <p:ph type="subTitle" idx="1"/>
          </p:nvPr>
        </p:nvSpPr>
        <p:spPr>
          <a:xfrm>
            <a:off x="5496304" y="1264553"/>
            <a:ext cx="6277101" cy="5321598"/>
          </a:xfrm>
        </p:spPr>
        <p:txBody>
          <a:bodyPr/>
          <a:lstStyle/>
          <a:p>
            <a:pPr algn="l"/>
            <a:r>
              <a:rPr lang="en-US"/>
              <a:t>            As the number show in this left figure, tourism is undeniably one of major industries. There are many major players like Acme Lanka (Pvt.) </a:t>
            </a:r>
            <a:r>
              <a:rPr lang="en-US" err="1"/>
              <a:t>Ltd,</a:t>
            </a:r>
            <a:r>
              <a:rPr lang="en-US"/>
              <a:t> </a:t>
            </a:r>
            <a:r>
              <a:rPr lang="en-US" err="1"/>
              <a:t>Andrews</a:t>
            </a:r>
            <a:r>
              <a:rPr lang="en-US"/>
              <a:t> Travel Service </a:t>
            </a:r>
            <a:r>
              <a:rPr lang="en-US" err="1"/>
              <a:t>Ltd</a:t>
            </a:r>
            <a:r>
              <a:rPr lang="en-US"/>
              <a:t>, </a:t>
            </a:r>
            <a:r>
              <a:rPr lang="en-US" err="1"/>
              <a:t>Anton</a:t>
            </a:r>
            <a:r>
              <a:rPr lang="en-US"/>
              <a:t> Jayakody Travels (Pvt) </a:t>
            </a:r>
            <a:r>
              <a:rPr lang="en-US" err="1"/>
              <a:t>Ltd</a:t>
            </a:r>
            <a:r>
              <a:rPr lang="en-US"/>
              <a:t>, </a:t>
            </a:r>
            <a:r>
              <a:rPr lang="en-US" err="1"/>
              <a:t>Columbus</a:t>
            </a:r>
            <a:r>
              <a:rPr lang="en-US"/>
              <a:t> Tours (Pvt) Ltd. Etc.</a:t>
            </a:r>
          </a:p>
          <a:p>
            <a:pPr algn="l"/>
            <a:endParaRPr lang="en-US"/>
          </a:p>
          <a:p>
            <a:pPr algn="l"/>
            <a:r>
              <a:rPr lang="en-US"/>
              <a:t>         Over these near 8 years income progressed from .5 Million to 2.2 Million. In this current situation as a new market it is very wise to implement solutions that attracts many users.</a:t>
            </a:r>
          </a:p>
        </p:txBody>
      </p:sp>
      <p:pic>
        <p:nvPicPr>
          <p:cNvPr id="14" name="Picture 14" descr="A screenshot of a social media post&#10;&#10;Description generated with very high confidence">
            <a:extLst>
              <a:ext uri="{FF2B5EF4-FFF2-40B4-BE49-F238E27FC236}">
                <a16:creationId xmlns:a16="http://schemas.microsoft.com/office/drawing/2014/main" id="{36392F96-E3AA-45F1-B6B6-6185BB229FF5}"/>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Layer>
                </a14:imgProps>
              </a:ext>
            </a:extLst>
          </a:blip>
          <a:srcRect t="755"/>
          <a:stretch/>
        </p:blipFill>
        <p:spPr>
          <a:xfrm>
            <a:off x="644922" y="1124419"/>
            <a:ext cx="5295294" cy="5461732"/>
          </a:xfrm>
          <a:prstGeom prst="rect">
            <a:avLst/>
          </a:prstGeom>
        </p:spPr>
      </p:pic>
    </p:spTree>
    <p:extLst>
      <p:ext uri="{BB962C8B-B14F-4D97-AF65-F5344CB8AC3E}">
        <p14:creationId xmlns:p14="http://schemas.microsoft.com/office/powerpoint/2010/main" val="675872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0C956-B2EA-4F5D-BE9A-082C3F3D4393}"/>
              </a:ext>
            </a:extLst>
          </p:cNvPr>
          <p:cNvSpPr>
            <a:spLocks noGrp="1"/>
          </p:cNvSpPr>
          <p:nvPr>
            <p:ph type="ctrTitle"/>
          </p:nvPr>
        </p:nvSpPr>
        <p:spPr>
          <a:xfrm>
            <a:off x="175054" y="164714"/>
            <a:ext cx="9144000" cy="1532925"/>
          </a:xfrm>
        </p:spPr>
        <p:txBody>
          <a:bodyPr/>
          <a:lstStyle/>
          <a:p>
            <a:pPr algn="l"/>
            <a:r>
              <a:rPr lang="en-US"/>
              <a:t>Feasibility</a:t>
            </a:r>
          </a:p>
        </p:txBody>
      </p:sp>
      <p:pic>
        <p:nvPicPr>
          <p:cNvPr id="6" name="Picture 6" descr="A close up of a logo&#10;&#10;Description generated with high confidence">
            <a:extLst>
              <a:ext uri="{FF2B5EF4-FFF2-40B4-BE49-F238E27FC236}">
                <a16:creationId xmlns:a16="http://schemas.microsoft.com/office/drawing/2014/main" id="{55BDC5CF-AE68-4232-A847-A542177732C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275019" y="164714"/>
            <a:ext cx="7916981" cy="5112008"/>
          </a:xfrm>
          <a:prstGeom prst="rect">
            <a:avLst/>
          </a:prstGeom>
        </p:spPr>
      </p:pic>
      <p:sp>
        <p:nvSpPr>
          <p:cNvPr id="3" name="Subtitle 2">
            <a:extLst>
              <a:ext uri="{FF2B5EF4-FFF2-40B4-BE49-F238E27FC236}">
                <a16:creationId xmlns:a16="http://schemas.microsoft.com/office/drawing/2014/main" id="{56DBE20B-9BBA-4DE3-975E-04686DD7698F}"/>
              </a:ext>
            </a:extLst>
          </p:cNvPr>
          <p:cNvSpPr>
            <a:spLocks noGrp="1"/>
          </p:cNvSpPr>
          <p:nvPr>
            <p:ph type="subTitle" idx="1"/>
          </p:nvPr>
        </p:nvSpPr>
        <p:spPr>
          <a:xfrm>
            <a:off x="0" y="1882390"/>
            <a:ext cx="10353822" cy="4744950"/>
          </a:xfrm>
        </p:spPr>
        <p:txBody>
          <a:bodyPr/>
          <a:lstStyle/>
          <a:p>
            <a:pPr algn="l"/>
            <a:r>
              <a:rPr lang="en-US"/>
              <a:t>          </a:t>
            </a:r>
          </a:p>
          <a:p>
            <a:pPr algn="l"/>
            <a:endParaRPr lang="en-US"/>
          </a:p>
          <a:p>
            <a:pPr algn="just"/>
            <a:r>
              <a:rPr lang="en-US"/>
              <a:t>              As our software architecture</a:t>
            </a:r>
          </a:p>
          <a:p>
            <a:pPr algn="just"/>
            <a:r>
              <a:rPr lang="en-US"/>
              <a:t> 	figure in right side it is safe to say the </a:t>
            </a:r>
          </a:p>
          <a:p>
            <a:pPr algn="just"/>
            <a:r>
              <a:rPr lang="en-US"/>
              <a:t>	feasibility for implementation is </a:t>
            </a:r>
          </a:p>
          <a:p>
            <a:pPr algn="just"/>
            <a:r>
              <a:rPr lang="en-US"/>
              <a:t>	very high.</a:t>
            </a:r>
          </a:p>
          <a:p>
            <a:pPr algn="just"/>
            <a:endParaRPr lang="en-US"/>
          </a:p>
          <a:p>
            <a:pPr algn="just"/>
            <a:r>
              <a:rPr lang="en-US"/>
              <a:t>              There are no region restrictions for any of these services. With the capability to market this mobile software these services may provide very convenient upgrades as we go on.</a:t>
            </a:r>
          </a:p>
        </p:txBody>
      </p:sp>
    </p:spTree>
    <p:extLst>
      <p:ext uri="{BB962C8B-B14F-4D97-AF65-F5344CB8AC3E}">
        <p14:creationId xmlns:p14="http://schemas.microsoft.com/office/powerpoint/2010/main" val="1179022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0659E-A9E8-4020-9E18-5707288C3A27}"/>
              </a:ext>
            </a:extLst>
          </p:cNvPr>
          <p:cNvSpPr>
            <a:spLocks noGrp="1"/>
          </p:cNvSpPr>
          <p:nvPr>
            <p:ph type="ctrTitle"/>
          </p:nvPr>
        </p:nvSpPr>
        <p:spPr>
          <a:xfrm>
            <a:off x="370703" y="2132539"/>
            <a:ext cx="5939825" cy="923264"/>
          </a:xfrm>
        </p:spPr>
        <p:txBody>
          <a:bodyPr>
            <a:normAutofit/>
          </a:bodyPr>
          <a:lstStyle/>
          <a:p>
            <a:pPr algn="l"/>
            <a:r>
              <a:rPr lang="en-US" sz="5400"/>
              <a:t>Core of the App</a:t>
            </a:r>
          </a:p>
        </p:txBody>
      </p:sp>
      <p:sp>
        <p:nvSpPr>
          <p:cNvPr id="3" name="Subtitle 2">
            <a:extLst>
              <a:ext uri="{FF2B5EF4-FFF2-40B4-BE49-F238E27FC236}">
                <a16:creationId xmlns:a16="http://schemas.microsoft.com/office/drawing/2014/main" id="{D40B5A6D-6477-48AC-8974-7D75608BFE24}"/>
              </a:ext>
            </a:extLst>
          </p:cNvPr>
          <p:cNvSpPr>
            <a:spLocks noGrp="1"/>
          </p:cNvSpPr>
          <p:nvPr>
            <p:ph type="subTitle" idx="1"/>
          </p:nvPr>
        </p:nvSpPr>
        <p:spPr>
          <a:xfrm>
            <a:off x="703385" y="2926080"/>
            <a:ext cx="6751515" cy="1593553"/>
          </a:xfrm>
        </p:spPr>
        <p:txBody>
          <a:bodyPr>
            <a:normAutofit lnSpcReduction="10000"/>
          </a:bodyPr>
          <a:lstStyle/>
          <a:p>
            <a:pPr algn="l"/>
            <a:r>
              <a:rPr lang="en-US" sz="1000"/>
              <a:t>  </a:t>
            </a:r>
            <a:r>
              <a:rPr lang="en-US" sz="1600"/>
              <a:t>      </a:t>
            </a:r>
            <a:r>
              <a:rPr lang="en-US" sz="1900"/>
              <a:t>       Core app is an Android and IOS mobile application with the user guiding through Map Interfaces, Narrations and assisting user by Question Answering and by connecting them with nearby tourists with our app.</a:t>
            </a:r>
          </a:p>
          <a:p>
            <a:pPr algn="l"/>
            <a:r>
              <a:rPr lang="en-US" sz="1900"/>
              <a:t>  </a:t>
            </a:r>
          </a:p>
        </p:txBody>
      </p:sp>
      <p:sp>
        <p:nvSpPr>
          <p:cNvPr id="52" name="Freeform 17">
            <a:extLst>
              <a:ext uri="{FF2B5EF4-FFF2-40B4-BE49-F238E27FC236}">
                <a16:creationId xmlns:a16="http://schemas.microsoft.com/office/drawing/2014/main" id="{41F18803-BE79-4916-AE6B-5DE238B36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663110" cy="2130951"/>
          </a:xfrm>
          <a:custGeom>
            <a:avLst/>
            <a:gdLst>
              <a:gd name="connsiteX0" fmla="*/ 0 w 8663110"/>
              <a:gd name="connsiteY0" fmla="*/ 0 h 2130951"/>
              <a:gd name="connsiteX1" fmla="*/ 819150 w 8663110"/>
              <a:gd name="connsiteY1" fmla="*/ 0 h 2130951"/>
              <a:gd name="connsiteX2" fmla="*/ 1028700 w 8663110"/>
              <a:gd name="connsiteY2" fmla="*/ 0 h 2130951"/>
              <a:gd name="connsiteX3" fmla="*/ 4187970 w 8663110"/>
              <a:gd name="connsiteY3" fmla="*/ 0 h 2130951"/>
              <a:gd name="connsiteX4" fmla="*/ 4400550 w 8663110"/>
              <a:gd name="connsiteY4" fmla="*/ 0 h 2130951"/>
              <a:gd name="connsiteX5" fmla="*/ 5262791 w 8663110"/>
              <a:gd name="connsiteY5" fmla="*/ 0 h 2130951"/>
              <a:gd name="connsiteX6" fmla="*/ 5262791 w 8663110"/>
              <a:gd name="connsiteY6" fmla="*/ 478 h 2130951"/>
              <a:gd name="connsiteX7" fmla="*/ 8663110 w 8663110"/>
              <a:gd name="connsiteY7" fmla="*/ 478 h 2130951"/>
              <a:gd name="connsiteX8" fmla="*/ 7676422 w 8663110"/>
              <a:gd name="connsiteY8" fmla="*/ 2130951 h 2130951"/>
              <a:gd name="connsiteX9" fmla="*/ 4400550 w 8663110"/>
              <a:gd name="connsiteY9" fmla="*/ 2130951 h 2130951"/>
              <a:gd name="connsiteX10" fmla="*/ 4187970 w 8663110"/>
              <a:gd name="connsiteY10" fmla="*/ 2130951 h 2130951"/>
              <a:gd name="connsiteX11" fmla="*/ 1028700 w 8663110"/>
              <a:gd name="connsiteY11" fmla="*/ 2130951 h 2130951"/>
              <a:gd name="connsiteX12" fmla="*/ 819150 w 8663110"/>
              <a:gd name="connsiteY12" fmla="*/ 2130951 h 2130951"/>
              <a:gd name="connsiteX13" fmla="*/ 0 w 8663110"/>
              <a:gd name="connsiteY13"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63110" h="2130951">
                <a:moveTo>
                  <a:pt x="0" y="0"/>
                </a:moveTo>
                <a:lnTo>
                  <a:pt x="819150" y="0"/>
                </a:lnTo>
                <a:lnTo>
                  <a:pt x="1028700" y="0"/>
                </a:lnTo>
                <a:lnTo>
                  <a:pt x="4187970" y="0"/>
                </a:lnTo>
                <a:lnTo>
                  <a:pt x="4400550" y="0"/>
                </a:lnTo>
                <a:lnTo>
                  <a:pt x="5262791" y="0"/>
                </a:lnTo>
                <a:lnTo>
                  <a:pt x="5262791" y="478"/>
                </a:lnTo>
                <a:lnTo>
                  <a:pt x="8663110" y="478"/>
                </a:lnTo>
                <a:lnTo>
                  <a:pt x="7676422" y="2130951"/>
                </a:lnTo>
                <a:lnTo>
                  <a:pt x="4400550" y="2130951"/>
                </a:lnTo>
                <a:lnTo>
                  <a:pt x="4187970" y="2130951"/>
                </a:lnTo>
                <a:lnTo>
                  <a:pt x="1028700" y="2130951"/>
                </a:lnTo>
                <a:lnTo>
                  <a:pt x="819150" y="2130951"/>
                </a:lnTo>
                <a:lnTo>
                  <a:pt x="0" y="2130951"/>
                </a:lnTo>
                <a:close/>
              </a:path>
            </a:pathLst>
          </a:custGeom>
          <a:solidFill>
            <a:srgbClr val="3F65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screenshot of a computer&#10;&#10;Description generated with high confidence">
            <a:extLst>
              <a:ext uri="{FF2B5EF4-FFF2-40B4-BE49-F238E27FC236}">
                <a16:creationId xmlns:a16="http://schemas.microsoft.com/office/drawing/2014/main" id="{120AC3FB-0669-47F6-B14C-D2C0810FD1B4}"/>
              </a:ext>
            </a:extLst>
          </p:cNvPr>
          <p:cNvPicPr>
            <a:picLocks noChangeAspect="1"/>
          </p:cNvPicPr>
          <p:nvPr/>
        </p:nvPicPr>
        <p:blipFill>
          <a:blip r:embed="rId2"/>
          <a:stretch>
            <a:fillRect/>
          </a:stretch>
        </p:blipFill>
        <p:spPr>
          <a:xfrm>
            <a:off x="9424081" y="491564"/>
            <a:ext cx="1903924" cy="3880937"/>
          </a:xfrm>
          <a:prstGeom prst="rect">
            <a:avLst/>
          </a:prstGeom>
        </p:spPr>
      </p:pic>
      <p:sp>
        <p:nvSpPr>
          <p:cNvPr id="54" name="Freeform 18">
            <a:extLst>
              <a:ext uri="{FF2B5EF4-FFF2-40B4-BE49-F238E27FC236}">
                <a16:creationId xmlns:a16="http://schemas.microsoft.com/office/drawing/2014/main" id="{C15229F3-7A2E-4558-98FE-7A5F69409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683319"/>
            <a:ext cx="6516874" cy="2174681"/>
          </a:xfrm>
          <a:custGeom>
            <a:avLst/>
            <a:gdLst>
              <a:gd name="connsiteX0" fmla="*/ 0 w 6516874"/>
              <a:gd name="connsiteY0" fmla="*/ 0 h 2174681"/>
              <a:gd name="connsiteX1" fmla="*/ 819150 w 6516874"/>
              <a:gd name="connsiteY1" fmla="*/ 0 h 2174681"/>
              <a:gd name="connsiteX2" fmla="*/ 1038225 w 6516874"/>
              <a:gd name="connsiteY2" fmla="*/ 0 h 2174681"/>
              <a:gd name="connsiteX3" fmla="*/ 6516874 w 6516874"/>
              <a:gd name="connsiteY3" fmla="*/ 0 h 2174681"/>
              <a:gd name="connsiteX4" fmla="*/ 5509712 w 6516874"/>
              <a:gd name="connsiteY4" fmla="*/ 2174681 h 2174681"/>
              <a:gd name="connsiteX5" fmla="*/ 1038225 w 6516874"/>
              <a:gd name="connsiteY5" fmla="*/ 2174681 h 2174681"/>
              <a:gd name="connsiteX6" fmla="*/ 947987 w 6516874"/>
              <a:gd name="connsiteY6" fmla="*/ 2174681 h 2174681"/>
              <a:gd name="connsiteX7" fmla="*/ 819150 w 6516874"/>
              <a:gd name="connsiteY7" fmla="*/ 2174681 h 2174681"/>
              <a:gd name="connsiteX8" fmla="*/ 0 w 6516874"/>
              <a:gd name="connsiteY8" fmla="*/ 2174681 h 217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16874" h="2174681">
                <a:moveTo>
                  <a:pt x="0" y="0"/>
                </a:moveTo>
                <a:lnTo>
                  <a:pt x="819150" y="0"/>
                </a:lnTo>
                <a:lnTo>
                  <a:pt x="1038225" y="0"/>
                </a:lnTo>
                <a:lnTo>
                  <a:pt x="6516874" y="0"/>
                </a:lnTo>
                <a:lnTo>
                  <a:pt x="5509712" y="2174681"/>
                </a:lnTo>
                <a:lnTo>
                  <a:pt x="1038225" y="2174681"/>
                </a:lnTo>
                <a:lnTo>
                  <a:pt x="947987" y="2174681"/>
                </a:lnTo>
                <a:lnTo>
                  <a:pt x="819150" y="2174681"/>
                </a:lnTo>
                <a:lnTo>
                  <a:pt x="0" y="2174681"/>
                </a:lnTo>
                <a:close/>
              </a:path>
            </a:pathLst>
          </a:cu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7" descr="A screenshot of a cell phone&#10;&#10;Description generated with very high confidence">
            <a:extLst>
              <a:ext uri="{FF2B5EF4-FFF2-40B4-BE49-F238E27FC236}">
                <a16:creationId xmlns:a16="http://schemas.microsoft.com/office/drawing/2014/main" id="{4C7F97C6-AC5A-4788-BFD4-7A4482184FA6}"/>
              </a:ext>
            </a:extLst>
          </p:cNvPr>
          <p:cNvPicPr>
            <a:picLocks noChangeAspect="1"/>
          </p:cNvPicPr>
          <p:nvPr/>
        </p:nvPicPr>
        <p:blipFill>
          <a:blip r:embed="rId3"/>
          <a:stretch>
            <a:fillRect/>
          </a:stretch>
        </p:blipFill>
        <p:spPr>
          <a:xfrm>
            <a:off x="8104741" y="1865018"/>
            <a:ext cx="2271302" cy="4501418"/>
          </a:xfrm>
          <a:prstGeom prst="rect">
            <a:avLst/>
          </a:prstGeom>
        </p:spPr>
      </p:pic>
    </p:spTree>
    <p:extLst>
      <p:ext uri="{BB962C8B-B14F-4D97-AF65-F5344CB8AC3E}">
        <p14:creationId xmlns:p14="http://schemas.microsoft.com/office/powerpoint/2010/main" val="1477997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B731B6C-7CBC-497D-9EF9-1C8DB3E00BED}"/>
              </a:ext>
            </a:extLst>
          </p:cNvPr>
          <p:cNvSpPr>
            <a:spLocks noGrp="1"/>
          </p:cNvSpPr>
          <p:nvPr>
            <p:ph type="ctrTitle"/>
          </p:nvPr>
        </p:nvSpPr>
        <p:spPr>
          <a:xfrm>
            <a:off x="1848465" y="3298722"/>
            <a:ext cx="8495070" cy="1784402"/>
          </a:xfrm>
        </p:spPr>
        <p:txBody>
          <a:bodyPr anchor="b">
            <a:normAutofit/>
          </a:bodyPr>
          <a:lstStyle/>
          <a:p>
            <a:r>
              <a:rPr lang="en-US">
                <a:solidFill>
                  <a:srgbClr val="FFFFFF"/>
                </a:solidFill>
              </a:rPr>
              <a:t>Intelligent Route Mapping</a:t>
            </a:r>
          </a:p>
        </p:txBody>
      </p:sp>
      <p:sp>
        <p:nvSpPr>
          <p:cNvPr id="3" name="Subtitle 2">
            <a:extLst>
              <a:ext uri="{FF2B5EF4-FFF2-40B4-BE49-F238E27FC236}">
                <a16:creationId xmlns:a16="http://schemas.microsoft.com/office/drawing/2014/main" id="{77730A20-BC10-4508-A415-C0407EDCA841}"/>
              </a:ext>
            </a:extLst>
          </p:cNvPr>
          <p:cNvSpPr>
            <a:spLocks noGrp="1"/>
          </p:cNvSpPr>
          <p:nvPr>
            <p:ph type="subTitle" idx="1"/>
          </p:nvPr>
        </p:nvSpPr>
        <p:spPr>
          <a:xfrm>
            <a:off x="1848465" y="5258851"/>
            <a:ext cx="8495070" cy="904005"/>
          </a:xfrm>
        </p:spPr>
        <p:txBody>
          <a:bodyPr>
            <a:normAutofit/>
          </a:bodyPr>
          <a:lstStyle/>
          <a:p>
            <a:r>
              <a:rPr lang="en-US" sz="2000" b="1">
                <a:solidFill>
                  <a:srgbClr val="FFFFFF"/>
                </a:solidFill>
              </a:rPr>
              <a:t>R.D.T.N.Rajarathna</a:t>
            </a:r>
          </a:p>
          <a:p>
            <a:r>
              <a:rPr lang="en-US" sz="2000" b="1">
                <a:solidFill>
                  <a:srgbClr val="FFFFFF"/>
                </a:solidFill>
              </a:rPr>
              <a:t>IT16003538</a:t>
            </a:r>
          </a:p>
        </p:txBody>
      </p:sp>
      <p:sp>
        <p:nvSpPr>
          <p:cNvPr id="29" name="Oval 28">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Graphic 10" descr="Signpost">
            <a:extLst>
              <a:ext uri="{FF2B5EF4-FFF2-40B4-BE49-F238E27FC236}">
                <a16:creationId xmlns:a16="http://schemas.microsoft.com/office/drawing/2014/main" id="{C54DE75C-FC9C-4889-9872-D7A747D79F0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66354" y="1188059"/>
            <a:ext cx="1459291" cy="1459291"/>
          </a:xfrm>
          <a:prstGeom prst="rect">
            <a:avLst/>
          </a:prstGeom>
        </p:spPr>
      </p:pic>
    </p:spTree>
    <p:extLst>
      <p:ext uri="{BB962C8B-B14F-4D97-AF65-F5344CB8AC3E}">
        <p14:creationId xmlns:p14="http://schemas.microsoft.com/office/powerpoint/2010/main" val="609443527"/>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6E0947-2E14-4D95-BDD5-15B51A230867}"/>
              </a:ext>
            </a:extLst>
          </p:cNvPr>
          <p:cNvSpPr>
            <a:spLocks noGrp="1"/>
          </p:cNvSpPr>
          <p:nvPr>
            <p:ph type="ctrTitle"/>
          </p:nvPr>
        </p:nvSpPr>
        <p:spPr>
          <a:xfrm>
            <a:off x="838200" y="5529884"/>
            <a:ext cx="7719381" cy="1096331"/>
          </a:xfrm>
        </p:spPr>
        <p:txBody>
          <a:bodyPr vert="horz" lIns="91440" tIns="45720" rIns="91440" bIns="45720" rtlCol="0" anchor="ctr">
            <a:normAutofit/>
          </a:bodyPr>
          <a:lstStyle/>
          <a:p>
            <a:pPr algn="l">
              <a:spcBef>
                <a:spcPct val="0"/>
              </a:spcBef>
            </a:pPr>
            <a:r>
              <a:rPr lang="en-US" sz="4100" kern="1200">
                <a:solidFill>
                  <a:schemeClr val="tx1"/>
                </a:solidFill>
                <a:latin typeface="+mj-lt"/>
                <a:ea typeface="+mj-ea"/>
                <a:cs typeface="+mj-cs"/>
              </a:rPr>
              <a:t>Research Area &amp; Technologies</a:t>
            </a:r>
          </a:p>
        </p:txBody>
      </p:sp>
      <p:sp>
        <p:nvSpPr>
          <p:cNvPr id="27" name="Freeform: Shape 26">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6173FEC3-9617-40A8-BF50-3315A3EB5E88}"/>
              </a:ext>
            </a:extLst>
          </p:cNvPr>
          <p:cNvSpPr txBox="1"/>
          <p:nvPr/>
        </p:nvSpPr>
        <p:spPr>
          <a:xfrm>
            <a:off x="1139483" y="2785110"/>
            <a:ext cx="184731" cy="307777"/>
          </a:xfrm>
          <a:prstGeom prst="rect">
            <a:avLst/>
          </a:prstGeom>
          <a:noFill/>
        </p:spPr>
        <p:txBody>
          <a:bodyPr wrap="none" rtlCol="0">
            <a:spAutoFit/>
          </a:bodyPr>
          <a:lstStyle/>
          <a:p>
            <a:endParaRPr lang="en-US"/>
          </a:p>
        </p:txBody>
      </p:sp>
      <p:graphicFrame>
        <p:nvGraphicFramePr>
          <p:cNvPr id="13" name="TextBox 10">
            <a:extLst>
              <a:ext uri="{FF2B5EF4-FFF2-40B4-BE49-F238E27FC236}">
                <a16:creationId xmlns:a16="http://schemas.microsoft.com/office/drawing/2014/main" id="{A6A1C664-0C52-4343-B5E1-D89C892A6AB2}"/>
              </a:ext>
            </a:extLst>
          </p:cNvPr>
          <p:cNvGraphicFramePr/>
          <p:nvPr>
            <p:extLst>
              <p:ext uri="{D42A27DB-BD31-4B8C-83A1-F6EECF244321}">
                <p14:modId xmlns:p14="http://schemas.microsoft.com/office/powerpoint/2010/main" val="3639935371"/>
              </p:ext>
            </p:extLst>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1171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FA2C04-6B75-4F9A-BB14-DAA3B56187F2}"/>
              </a:ext>
            </a:extLst>
          </p:cNvPr>
          <p:cNvSpPr>
            <a:spLocks noGrp="1"/>
          </p:cNvSpPr>
          <p:nvPr>
            <p:ph type="ctrTitle"/>
          </p:nvPr>
        </p:nvSpPr>
        <p:spPr>
          <a:xfrm>
            <a:off x="838200" y="963877"/>
            <a:ext cx="3494362" cy="4930246"/>
          </a:xfrm>
        </p:spPr>
        <p:txBody>
          <a:bodyPr vert="horz" lIns="91440" tIns="45720" rIns="91440" bIns="45720" rtlCol="0" anchor="ctr">
            <a:normAutofit/>
          </a:bodyPr>
          <a:lstStyle/>
          <a:p>
            <a:pPr algn="r">
              <a:spcBef>
                <a:spcPct val="0"/>
              </a:spcBef>
            </a:pPr>
            <a:r>
              <a:rPr lang="en-US" sz="4400" kern="1200">
                <a:solidFill>
                  <a:schemeClr val="accent1"/>
                </a:solidFill>
                <a:latin typeface="+mj-lt"/>
                <a:ea typeface="+mj-ea"/>
                <a:cs typeface="+mj-cs"/>
              </a:rPr>
              <a:t>Problem and Solution</a:t>
            </a:r>
          </a:p>
        </p:txBody>
      </p:sp>
      <p:cxnSp>
        <p:nvCxnSpPr>
          <p:cNvPr id="37" name="Straight Connector 36">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A711857A-E6DF-440F-8897-7DC898E84B8A}"/>
              </a:ext>
            </a:extLst>
          </p:cNvPr>
          <p:cNvSpPr>
            <a:spLocks noGrp="1"/>
          </p:cNvSpPr>
          <p:nvPr>
            <p:ph type="subTitle" idx="1"/>
          </p:nvPr>
        </p:nvSpPr>
        <p:spPr>
          <a:xfrm>
            <a:off x="4849199" y="759655"/>
            <a:ext cx="6504602" cy="5134468"/>
          </a:xfrm>
        </p:spPr>
        <p:txBody>
          <a:bodyPr vert="horz" lIns="91440" tIns="45720" rIns="91440" bIns="45720" rtlCol="0" anchor="ctr">
            <a:normAutofit/>
          </a:bodyPr>
          <a:lstStyle/>
          <a:p>
            <a:pPr marL="0" indent="0" algn="l"/>
            <a:r>
              <a:rPr lang="en-US" sz="2200" kern="1200">
                <a:solidFill>
                  <a:schemeClr val="tx1"/>
                </a:solidFill>
                <a:latin typeface="+mn-lt"/>
                <a:ea typeface="+mn-ea"/>
                <a:cs typeface="+mn-cs"/>
              </a:rPr>
              <a:t>Problem</a:t>
            </a:r>
          </a:p>
          <a:p>
            <a:pPr indent="-228600" algn="l">
              <a:buFont typeface="Arial" panose="020B0604020202020204" pitchFamily="34" charset="0"/>
              <a:buChar char="•"/>
            </a:pPr>
            <a:r>
              <a:rPr lang="en-US" sz="2200" kern="1200">
                <a:solidFill>
                  <a:schemeClr val="tx1"/>
                </a:solidFill>
                <a:latin typeface="+mn-lt"/>
                <a:ea typeface="+mn-ea"/>
                <a:cs typeface="+mn-cs"/>
              </a:rPr>
              <a:t>Applications are not supported for walk/drive modes creatively.</a:t>
            </a:r>
          </a:p>
          <a:p>
            <a:pPr indent="-228600" algn="l">
              <a:buFont typeface="Arial" panose="020B0604020202020204" pitchFamily="34" charset="0"/>
              <a:buChar char="•"/>
            </a:pPr>
            <a:r>
              <a:rPr lang="en-US" sz="2200" kern="1200">
                <a:solidFill>
                  <a:schemeClr val="tx1"/>
                </a:solidFill>
                <a:latin typeface="+mn-lt"/>
                <a:ea typeface="+mn-ea"/>
                <a:cs typeface="+mn-cs"/>
              </a:rPr>
              <a:t>It is difficult to find best routes without user collaborations.</a:t>
            </a:r>
          </a:p>
          <a:p>
            <a:pPr marL="0" indent="0" algn="l"/>
            <a:r>
              <a:rPr lang="en-US" sz="2200" kern="1200">
                <a:solidFill>
                  <a:schemeClr val="tx1"/>
                </a:solidFill>
                <a:latin typeface="+mn-lt"/>
                <a:ea typeface="+mn-ea"/>
                <a:cs typeface="+mn-cs"/>
              </a:rPr>
              <a:t>  </a:t>
            </a:r>
          </a:p>
          <a:p>
            <a:pPr marL="0" indent="0" algn="l"/>
            <a:r>
              <a:rPr lang="en-US" sz="2200" kern="1200">
                <a:solidFill>
                  <a:schemeClr val="tx1"/>
                </a:solidFill>
                <a:latin typeface="+mn-lt"/>
                <a:ea typeface="+mn-ea"/>
                <a:cs typeface="+mn-cs"/>
              </a:rPr>
              <a:t> Solution</a:t>
            </a:r>
          </a:p>
          <a:p>
            <a:pPr marL="393700" indent="-228600" algn="l">
              <a:buFont typeface="Arial" panose="020B0604020202020204" pitchFamily="34" charset="0"/>
              <a:buChar char="•"/>
            </a:pPr>
            <a:r>
              <a:rPr lang="en-US" sz="2200" kern="1200">
                <a:solidFill>
                  <a:schemeClr val="tx1"/>
                </a:solidFill>
                <a:latin typeface="+mn-lt"/>
                <a:ea typeface="+mn-ea"/>
                <a:cs typeface="+mn-cs"/>
              </a:rPr>
              <a:t>We use walk, drive modes with better efficiency.</a:t>
            </a:r>
          </a:p>
          <a:p>
            <a:pPr marL="393700" indent="-228600" algn="l">
              <a:buFont typeface="Arial" panose="020B0604020202020204" pitchFamily="34" charset="0"/>
              <a:buChar char="•"/>
            </a:pPr>
            <a:r>
              <a:rPr lang="en-US" sz="2200" kern="1200">
                <a:solidFill>
                  <a:schemeClr val="tx1"/>
                </a:solidFill>
                <a:latin typeface="+mn-lt"/>
                <a:ea typeface="+mn-ea"/>
                <a:cs typeface="+mn-cs"/>
              </a:rPr>
              <a:t>We use machine learning methods for track routes with users collaboration.</a:t>
            </a:r>
          </a:p>
          <a:p>
            <a:pPr marL="393700" indent="-228600" algn="l">
              <a:buFont typeface="Arial" panose="020B0604020202020204" pitchFamily="34" charset="0"/>
              <a:buChar char="•"/>
            </a:pPr>
            <a:r>
              <a:rPr lang="en-US" sz="2200" kern="1200">
                <a:solidFill>
                  <a:schemeClr val="tx1"/>
                </a:solidFill>
                <a:latin typeface="+mn-lt"/>
                <a:ea typeface="+mn-ea"/>
                <a:cs typeface="+mn-cs"/>
              </a:rPr>
              <a:t>Using cloud storages to maintain data gathering and evaluation.</a:t>
            </a:r>
          </a:p>
        </p:txBody>
      </p:sp>
    </p:spTree>
    <p:extLst>
      <p:ext uri="{BB962C8B-B14F-4D97-AF65-F5344CB8AC3E}">
        <p14:creationId xmlns:p14="http://schemas.microsoft.com/office/powerpoint/2010/main" val="3317231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09734EF-1406-4823-92BF-3F096D579147}"/>
              </a:ext>
            </a:extLst>
          </p:cNvPr>
          <p:cNvSpPr>
            <a:spLocks noGrp="1"/>
          </p:cNvSpPr>
          <p:nvPr>
            <p:ph type="ctrTitle"/>
          </p:nvPr>
        </p:nvSpPr>
        <p:spPr>
          <a:xfrm>
            <a:off x="6094105" y="802955"/>
            <a:ext cx="4977976" cy="1454051"/>
          </a:xfrm>
        </p:spPr>
        <p:txBody>
          <a:bodyPr vert="horz" lIns="91440" tIns="45720" rIns="91440" bIns="45720" rtlCol="0" anchor="ctr">
            <a:normAutofit/>
          </a:bodyPr>
          <a:lstStyle/>
          <a:p>
            <a:pPr algn="l">
              <a:spcBef>
                <a:spcPct val="0"/>
              </a:spcBef>
            </a:pPr>
            <a:r>
              <a:rPr lang="en-US" sz="4100" kern="1200">
                <a:solidFill>
                  <a:srgbClr val="000000"/>
                </a:solidFill>
                <a:latin typeface="+mj-lt"/>
                <a:ea typeface="+mj-ea"/>
                <a:cs typeface="+mj-cs"/>
              </a:rPr>
              <a:t>Maps Interfaces with Drive/Walk modes</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Car">
            <a:extLst>
              <a:ext uri="{FF2B5EF4-FFF2-40B4-BE49-F238E27FC236}">
                <a16:creationId xmlns:a16="http://schemas.microsoft.com/office/drawing/2014/main" id="{414E04AE-2D27-4A61-9B14-E2A0D94046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Subtitle 2">
            <a:extLst>
              <a:ext uri="{FF2B5EF4-FFF2-40B4-BE49-F238E27FC236}">
                <a16:creationId xmlns:a16="http://schemas.microsoft.com/office/drawing/2014/main" id="{B7226B6E-ED28-4430-BDCC-BFE488C535D8}"/>
              </a:ext>
            </a:extLst>
          </p:cNvPr>
          <p:cNvSpPr>
            <a:spLocks noGrp="1"/>
          </p:cNvSpPr>
          <p:nvPr>
            <p:ph type="subTitle" idx="1"/>
          </p:nvPr>
        </p:nvSpPr>
        <p:spPr>
          <a:xfrm>
            <a:off x="6090574" y="2421682"/>
            <a:ext cx="4977578" cy="3639289"/>
          </a:xfrm>
        </p:spPr>
        <p:txBody>
          <a:bodyPr vert="horz" lIns="91440" tIns="45720" rIns="91440" bIns="45720" rtlCol="0" anchor="ctr">
            <a:normAutofit/>
          </a:bodyPr>
          <a:lstStyle/>
          <a:p>
            <a:pPr indent="-228600" algn="l">
              <a:buFont typeface="Arial" panose="020B0604020202020204" pitchFamily="34" charset="0"/>
              <a:buChar char="•"/>
            </a:pPr>
            <a:r>
              <a:rPr lang="en-US" sz="2000" kern="1200">
                <a:solidFill>
                  <a:srgbClr val="000000"/>
                </a:solidFill>
                <a:latin typeface="+mn-lt"/>
                <a:ea typeface="+mn-ea"/>
                <a:cs typeface="+mn-cs"/>
              </a:rPr>
              <a:t>To guide user with intelligent interfaces</a:t>
            </a:r>
          </a:p>
          <a:p>
            <a:pPr indent="-228600" algn="l">
              <a:buFont typeface="Arial" panose="020B0604020202020204" pitchFamily="34" charset="0"/>
              <a:buChar char="•"/>
            </a:pPr>
            <a:r>
              <a:rPr lang="en-US" sz="2000" kern="1200">
                <a:solidFill>
                  <a:srgbClr val="000000"/>
                </a:solidFill>
                <a:latin typeface="+mn-lt"/>
                <a:ea typeface="+mn-ea"/>
                <a:cs typeface="+mn-cs"/>
              </a:rPr>
              <a:t>Routes generation done by user flagged/ favorite places and predicted routing for another user</a:t>
            </a:r>
          </a:p>
          <a:p>
            <a:pPr indent="-228600" algn="l">
              <a:buFont typeface="Arial" panose="020B0604020202020204" pitchFamily="34" charset="0"/>
              <a:buChar char="•"/>
            </a:pPr>
            <a:r>
              <a:rPr lang="en-US" sz="2000" kern="1200">
                <a:solidFill>
                  <a:srgbClr val="000000"/>
                </a:solidFill>
                <a:latin typeface="+mn-lt"/>
                <a:ea typeface="+mn-ea"/>
                <a:cs typeface="+mn-cs"/>
              </a:rPr>
              <a:t>In walk mode user will be able to hear more information and interact with many functions</a:t>
            </a:r>
          </a:p>
          <a:p>
            <a:pPr indent="-228600" algn="l">
              <a:buFont typeface="Arial" panose="020B0604020202020204" pitchFamily="34" charset="0"/>
              <a:buChar char="•"/>
            </a:pPr>
            <a:r>
              <a:rPr lang="en-US" sz="2000" kern="1200">
                <a:solidFill>
                  <a:srgbClr val="000000"/>
                </a:solidFill>
                <a:latin typeface="+mn-lt"/>
                <a:ea typeface="+mn-ea"/>
                <a:cs typeface="+mn-cs"/>
              </a:rPr>
              <a:t>In drive mode quick proximity alerts for less interactivity.</a:t>
            </a:r>
          </a:p>
        </p:txBody>
      </p:sp>
    </p:spTree>
    <p:extLst>
      <p:ext uri="{BB962C8B-B14F-4D97-AF65-F5344CB8AC3E}">
        <p14:creationId xmlns:p14="http://schemas.microsoft.com/office/powerpoint/2010/main" val="28014569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2A039-5B8E-479D-8E88-66675285111C}"/>
              </a:ext>
            </a:extLst>
          </p:cNvPr>
          <p:cNvSpPr>
            <a:spLocks noGrp="1"/>
          </p:cNvSpPr>
          <p:nvPr>
            <p:ph type="ctrTitle"/>
          </p:nvPr>
        </p:nvSpPr>
        <p:spPr>
          <a:xfrm>
            <a:off x="2370667" y="205847"/>
            <a:ext cx="5293449" cy="1733627"/>
          </a:xfrm>
        </p:spPr>
        <p:txBody>
          <a:bodyPr anchor="ctr">
            <a:normAutofit/>
          </a:bodyPr>
          <a:lstStyle/>
          <a:p>
            <a:pPr algn="l"/>
            <a:r>
              <a:rPr lang="en-US"/>
              <a:t>Knowledge Gap</a:t>
            </a:r>
          </a:p>
        </p:txBody>
      </p:sp>
      <p:sp>
        <p:nvSpPr>
          <p:cNvPr id="3" name="Subtitle 2">
            <a:extLst>
              <a:ext uri="{FF2B5EF4-FFF2-40B4-BE49-F238E27FC236}">
                <a16:creationId xmlns:a16="http://schemas.microsoft.com/office/drawing/2014/main" id="{977B4E69-804C-4FD8-99AD-0550FDCF5365}"/>
              </a:ext>
            </a:extLst>
          </p:cNvPr>
          <p:cNvSpPr>
            <a:spLocks noGrp="1"/>
          </p:cNvSpPr>
          <p:nvPr>
            <p:ph type="subTitle" idx="1"/>
          </p:nvPr>
        </p:nvSpPr>
        <p:spPr>
          <a:xfrm>
            <a:off x="911058" y="1758460"/>
            <a:ext cx="10955700" cy="4283204"/>
          </a:xfrm>
        </p:spPr>
        <p:txBody>
          <a:bodyPr>
            <a:normAutofit fontScale="92500" lnSpcReduction="10000"/>
          </a:bodyPr>
          <a:lstStyle/>
          <a:p>
            <a:pPr algn="l">
              <a:buFont typeface="Arial" panose="020B0604020202020204" pitchFamily="34" charset="0"/>
              <a:buChar char="•"/>
            </a:pPr>
            <a:r>
              <a:rPr lang="en-US"/>
              <a:t>Online map-matching based on Hidden Markov model for real-time traffic sensing applications[1].</a:t>
            </a:r>
          </a:p>
          <a:p>
            <a:pPr algn="l">
              <a:buFont typeface="Arial" panose="020B0604020202020204" pitchFamily="34" charset="0"/>
              <a:buChar char="•"/>
            </a:pPr>
            <a:r>
              <a:rPr lang="en-US"/>
              <a:t> We focus on the traveling salesman problem (TSP) and train a recurrent network that, given a set of city coordinates, predicts a distribution over different city permutations[2].</a:t>
            </a:r>
          </a:p>
          <a:p>
            <a:pPr algn="l"/>
            <a:r>
              <a:rPr lang="en-US"/>
              <a:t>[1]C. Y. Goh, J. </a:t>
            </a:r>
            <a:r>
              <a:rPr lang="en-US" err="1"/>
              <a:t>Dauwels</a:t>
            </a:r>
            <a:r>
              <a:rPr lang="en-US"/>
              <a:t>, N. Mitrovic, M. T. Asif, A. Oran and P. </a:t>
            </a:r>
            <a:r>
              <a:rPr lang="en-US" err="1"/>
              <a:t>Jaillet</a:t>
            </a:r>
            <a:r>
              <a:rPr lang="en-US"/>
              <a:t>, "Online map-matching based on Hidden Markov model for real-time traffic sensing applications," 2012 15th International IEEE Conference on Intelligent Transportation Systems, Anchorage, AK, 2012, pp. 776-781.</a:t>
            </a:r>
          </a:p>
          <a:p>
            <a:pPr algn="l"/>
            <a:r>
              <a:rPr lang="en-US">
                <a:hlinkClick r:id="rId2"/>
              </a:rPr>
              <a:t>URL:http://ieeexplore.ieee.org/stamp/stamp.jsp?tp=&amp;arnumber=6338627&amp;isnumber=6338591</a:t>
            </a:r>
            <a:endParaRPr lang="en-US"/>
          </a:p>
          <a:p>
            <a:pPr algn="l"/>
            <a:r>
              <a:rPr lang="en-US"/>
              <a:t>[2] Neural Combinatorial Optimization with Reinforcement Learning .Bello, </a:t>
            </a:r>
            <a:r>
              <a:rPr lang="en-US" err="1"/>
              <a:t>Irwan</a:t>
            </a:r>
            <a:r>
              <a:rPr lang="en-US"/>
              <a:t>; Pham, </a:t>
            </a:r>
            <a:r>
              <a:rPr lang="en-US" err="1"/>
              <a:t>Hieu</a:t>
            </a:r>
            <a:r>
              <a:rPr lang="en-US"/>
              <a:t>; Le, Quoc V.; </a:t>
            </a:r>
            <a:r>
              <a:rPr lang="en-US" err="1"/>
              <a:t>Norouzi</a:t>
            </a:r>
            <a:r>
              <a:rPr lang="en-US"/>
              <a:t>, Mohammad; </a:t>
            </a:r>
            <a:r>
              <a:rPr lang="en-US" err="1"/>
              <a:t>Bengio</a:t>
            </a:r>
            <a:r>
              <a:rPr lang="en-US"/>
              <a:t>, </a:t>
            </a:r>
            <a:r>
              <a:rPr lang="en-US" err="1"/>
              <a:t>Samy</a:t>
            </a:r>
            <a:endParaRPr lang="en-US"/>
          </a:p>
          <a:p>
            <a:pPr algn="l"/>
            <a:endParaRPr lang="en-US"/>
          </a:p>
        </p:txBody>
      </p:sp>
      <p:pic>
        <p:nvPicPr>
          <p:cNvPr id="7" name="Graphic 6" descr="Puzzle">
            <a:extLst>
              <a:ext uri="{FF2B5EF4-FFF2-40B4-BE49-F238E27FC236}">
                <a16:creationId xmlns:a16="http://schemas.microsoft.com/office/drawing/2014/main" id="{EC52B381-CC91-4983-9DB8-3C0D9C33AE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2016" y="386860"/>
            <a:ext cx="1371600" cy="1371600"/>
          </a:xfrm>
          <a:prstGeom prst="rect">
            <a:avLst/>
          </a:prstGeom>
        </p:spPr>
      </p:pic>
      <p:pic>
        <p:nvPicPr>
          <p:cNvPr id="9" name="Graphic 8">
            <a:extLst>
              <a:ext uri="{FF2B5EF4-FFF2-40B4-BE49-F238E27FC236}">
                <a16:creationId xmlns:a16="http://schemas.microsoft.com/office/drawing/2014/main" id="{2E795408-B9D6-4B5B-91C0-41C55BC9C9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1431" y="816337"/>
            <a:ext cx="5225327" cy="5225327"/>
          </a:xfrm>
          <a:prstGeom prst="rect">
            <a:avLst/>
          </a:prstGeom>
        </p:spPr>
      </p:pic>
      <p:pic>
        <p:nvPicPr>
          <p:cNvPr id="5" name="Picture 4">
            <a:extLst>
              <a:ext uri="{FF2B5EF4-FFF2-40B4-BE49-F238E27FC236}">
                <a16:creationId xmlns:a16="http://schemas.microsoft.com/office/drawing/2014/main" id="{C82F7B40-015E-4768-A176-ABAAEEDB20D0}"/>
              </a:ext>
            </a:extLst>
          </p:cNvPr>
          <p:cNvPicPr>
            <a:picLocks noChangeAspect="1"/>
          </p:cNvPicPr>
          <p:nvPr/>
        </p:nvPicPr>
        <p:blipFill>
          <a:blip r:embed="rId5"/>
          <a:stretch>
            <a:fillRect/>
          </a:stretch>
        </p:blipFill>
        <p:spPr>
          <a:xfrm>
            <a:off x="7814217" y="107295"/>
            <a:ext cx="4014231" cy="1825221"/>
          </a:xfrm>
          <a:prstGeom prst="rect">
            <a:avLst/>
          </a:prstGeom>
        </p:spPr>
      </p:pic>
    </p:spTree>
    <p:extLst>
      <p:ext uri="{BB962C8B-B14F-4D97-AF65-F5344CB8AC3E}">
        <p14:creationId xmlns:p14="http://schemas.microsoft.com/office/powerpoint/2010/main" val="3520059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5A3AF53-C459-48A6-83C6-E4AF19813244}"/>
              </a:ext>
            </a:extLst>
          </p:cNvPr>
          <p:cNvSpPr>
            <a:spLocks noGrp="1"/>
          </p:cNvSpPr>
          <p:nvPr>
            <p:ph type="ctrTitle"/>
          </p:nvPr>
        </p:nvSpPr>
        <p:spPr>
          <a:xfrm>
            <a:off x="1848465" y="3298722"/>
            <a:ext cx="8495070" cy="1784402"/>
          </a:xfrm>
        </p:spPr>
        <p:txBody>
          <a:bodyPr anchor="b">
            <a:normAutofit/>
          </a:bodyPr>
          <a:lstStyle/>
          <a:p>
            <a:r>
              <a:rPr lang="en-US">
                <a:solidFill>
                  <a:srgbClr val="FFFFFF"/>
                </a:solidFill>
              </a:rPr>
              <a:t>Location Crowdsourcing and Proximity Narrations</a:t>
            </a:r>
          </a:p>
        </p:txBody>
      </p:sp>
      <p:sp>
        <p:nvSpPr>
          <p:cNvPr id="3" name="Subtitle 2">
            <a:extLst>
              <a:ext uri="{FF2B5EF4-FFF2-40B4-BE49-F238E27FC236}">
                <a16:creationId xmlns:a16="http://schemas.microsoft.com/office/drawing/2014/main" id="{A5367755-8EEB-4EF3-BA43-1512D50E74BB}"/>
              </a:ext>
            </a:extLst>
          </p:cNvPr>
          <p:cNvSpPr>
            <a:spLocks noGrp="1"/>
          </p:cNvSpPr>
          <p:nvPr>
            <p:ph type="subTitle" idx="1"/>
          </p:nvPr>
        </p:nvSpPr>
        <p:spPr>
          <a:xfrm>
            <a:off x="1848465" y="5258851"/>
            <a:ext cx="8495070" cy="904005"/>
          </a:xfrm>
        </p:spPr>
        <p:txBody>
          <a:bodyPr>
            <a:normAutofit/>
          </a:bodyPr>
          <a:lstStyle/>
          <a:p>
            <a:r>
              <a:rPr lang="en-US" sz="2000">
                <a:solidFill>
                  <a:srgbClr val="FFFFFF"/>
                </a:solidFill>
              </a:rPr>
              <a:t>M.S.B.W.T.M.P.S.B. Thennakoon</a:t>
            </a:r>
          </a:p>
          <a:p>
            <a:r>
              <a:rPr lang="en-US" sz="2000">
                <a:solidFill>
                  <a:srgbClr val="FFFFFF"/>
                </a:solidFill>
              </a:rPr>
              <a:t>IT16160262</a:t>
            </a:r>
          </a:p>
        </p:txBody>
      </p:sp>
      <p:sp>
        <p:nvSpPr>
          <p:cNvPr id="21" name="Oval 20">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Map with pin">
            <a:extLst>
              <a:ext uri="{FF2B5EF4-FFF2-40B4-BE49-F238E27FC236}">
                <a16:creationId xmlns:a16="http://schemas.microsoft.com/office/drawing/2014/main" id="{9D1759B7-45F3-4693-A94D-68356BF696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val="2833479822"/>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E48389-23BA-40CA-BD6F-FEB19A121042}"/>
              </a:ext>
            </a:extLst>
          </p:cNvPr>
          <p:cNvSpPr>
            <a:spLocks noGrp="1"/>
          </p:cNvSpPr>
          <p:nvPr>
            <p:ph type="ctrTitle"/>
          </p:nvPr>
        </p:nvSpPr>
        <p:spPr>
          <a:xfrm>
            <a:off x="6746627" y="902535"/>
            <a:ext cx="4645250" cy="2889114"/>
          </a:xfrm>
        </p:spPr>
        <p:txBody>
          <a:bodyPr anchor="b">
            <a:normAutofit/>
          </a:bodyPr>
          <a:lstStyle/>
          <a:p>
            <a:pPr algn="l"/>
            <a:r>
              <a:rPr lang="en-US">
                <a:solidFill>
                  <a:schemeClr val="bg1"/>
                </a:solidFill>
              </a:rPr>
              <a:t>Research Problem</a:t>
            </a:r>
          </a:p>
        </p:txBody>
      </p:sp>
      <p:sp>
        <p:nvSpPr>
          <p:cNvPr id="3" name="Subtitle 2">
            <a:extLst>
              <a:ext uri="{FF2B5EF4-FFF2-40B4-BE49-F238E27FC236}">
                <a16:creationId xmlns:a16="http://schemas.microsoft.com/office/drawing/2014/main" id="{06DE09FB-0C29-4982-8801-B22F7DFFCB1F}"/>
              </a:ext>
            </a:extLst>
          </p:cNvPr>
          <p:cNvSpPr>
            <a:spLocks noGrp="1"/>
          </p:cNvSpPr>
          <p:nvPr>
            <p:ph type="subTitle" idx="1"/>
          </p:nvPr>
        </p:nvSpPr>
        <p:spPr>
          <a:xfrm>
            <a:off x="6344529" y="4206241"/>
            <a:ext cx="5047348" cy="1692516"/>
          </a:xfrm>
        </p:spPr>
        <p:txBody>
          <a:bodyPr anchor="t">
            <a:normAutofit/>
          </a:bodyPr>
          <a:lstStyle/>
          <a:p>
            <a:pPr algn="l">
              <a:buFont typeface="Arial" panose="020B0604020202020204" pitchFamily="34" charset="0"/>
              <a:buChar char="•"/>
            </a:pPr>
            <a:r>
              <a:rPr lang="en-US" sz="1600">
                <a:solidFill>
                  <a:schemeClr val="bg1"/>
                </a:solidFill>
              </a:rPr>
              <a:t>In Sri Lanka, there are Map Based Mobile Applications for Proximity narrations on the nearby attractions.</a:t>
            </a:r>
          </a:p>
          <a:p>
            <a:pPr algn="l">
              <a:buFont typeface="Arial" panose="020B0604020202020204" pitchFamily="34" charset="0"/>
              <a:buChar char="•"/>
            </a:pPr>
            <a:r>
              <a:rPr lang="en-US" sz="1600">
                <a:solidFill>
                  <a:schemeClr val="bg1"/>
                </a:solidFill>
              </a:rPr>
              <a:t>Screen interaction not appropriate while in the driving mode and should not have much Driver Interaction</a:t>
            </a:r>
          </a:p>
        </p:txBody>
      </p:sp>
      <p:sp>
        <p:nvSpPr>
          <p:cNvPr id="12"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Magnifying glass">
            <a:extLst>
              <a:ext uri="{FF2B5EF4-FFF2-40B4-BE49-F238E27FC236}">
                <a16:creationId xmlns:a16="http://schemas.microsoft.com/office/drawing/2014/main" id="{3BA58BA1-992B-4486-BB42-0ECDD3BCC0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886483188"/>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7"/>
        <p:cNvGrpSpPr/>
        <p:nvPr/>
      </p:nvGrpSpPr>
      <p:grpSpPr>
        <a:xfrm>
          <a:off x="0" y="0"/>
          <a:ext cx="0" cy="0"/>
          <a:chOff x="0" y="0"/>
          <a:chExt cx="0" cy="0"/>
        </a:xfrm>
      </p:grpSpPr>
      <p:sp>
        <p:nvSpPr>
          <p:cNvPr id="108" name="Google Shape;108;p16"/>
          <p:cNvSpPr/>
          <p:nvPr/>
        </p:nvSpPr>
        <p:spPr>
          <a:xfrm>
            <a:off x="1" y="0"/>
            <a:ext cx="608211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9" name="Google Shape;109;p16"/>
          <p:cNvSpPr/>
          <p:nvPr/>
        </p:nvSpPr>
        <p:spPr>
          <a:xfrm>
            <a:off x="1" y="0"/>
            <a:ext cx="12191998" cy="6858000"/>
          </a:xfrm>
          <a:prstGeom prst="rect">
            <a:avLst/>
          </a:prstGeom>
          <a:gradFill>
            <a:gsLst>
              <a:gs pos="0">
                <a:srgbClr val="428CCE"/>
              </a:gs>
              <a:gs pos="25000">
                <a:srgbClr val="428CCE"/>
              </a:gs>
              <a:gs pos="94000">
                <a:srgbClr val="3A3838"/>
              </a:gs>
              <a:gs pos="100000">
                <a:srgbClr val="3A3838"/>
              </a:gs>
            </a:gsLst>
            <a:lin ang="4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10" name="Google Shape;110;p16"/>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11" name="Google Shape;111;p16"/>
          <p:cNvSpPr txBox="1">
            <a:spLocks noGrp="1"/>
          </p:cNvSpPr>
          <p:nvPr>
            <p:ph type="title"/>
          </p:nvPr>
        </p:nvSpPr>
        <p:spPr>
          <a:xfrm>
            <a:off x="640079" y="2053641"/>
            <a:ext cx="3669161" cy="27600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FFFF"/>
              </a:buClr>
              <a:buSzPts val="4400"/>
              <a:buFont typeface="Calibri"/>
              <a:buNone/>
            </a:pPr>
            <a:r>
              <a:rPr lang="en-US">
                <a:solidFill>
                  <a:srgbClr val="FFFFFF"/>
                </a:solidFill>
              </a:rPr>
              <a:t>Contents</a:t>
            </a:r>
            <a:endParaRPr/>
          </a:p>
        </p:txBody>
      </p:sp>
      <p:sp>
        <p:nvSpPr>
          <p:cNvPr id="112" name="Google Shape;112;p16"/>
          <p:cNvSpPr txBox="1">
            <a:spLocks noGrp="1"/>
          </p:cNvSpPr>
          <p:nvPr>
            <p:ph type="body" idx="1"/>
          </p:nvPr>
        </p:nvSpPr>
        <p:spPr>
          <a:xfrm>
            <a:off x="6090574" y="801866"/>
            <a:ext cx="5306084" cy="523063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0000"/>
              </a:buClr>
              <a:buSzPts val="2400"/>
              <a:buNone/>
            </a:pPr>
            <a:r>
              <a:rPr lang="en-US" sz="2400" b="1">
                <a:solidFill>
                  <a:srgbClr val="000000"/>
                </a:solidFill>
              </a:rPr>
              <a:t>Contents</a:t>
            </a:r>
            <a:endParaRPr/>
          </a:p>
          <a:p>
            <a:pPr marL="228600" lvl="0" indent="-228600" algn="l" rtl="0">
              <a:lnSpc>
                <a:spcPct val="90000"/>
              </a:lnSpc>
              <a:spcBef>
                <a:spcPts val="1000"/>
              </a:spcBef>
              <a:spcAft>
                <a:spcPts val="0"/>
              </a:spcAft>
              <a:buClr>
                <a:srgbClr val="000000"/>
              </a:buClr>
              <a:buSzPts val="2400"/>
              <a:buChar char="•"/>
            </a:pPr>
            <a:r>
              <a:rPr lang="en-US" sz="2400">
                <a:solidFill>
                  <a:srgbClr val="000000"/>
                </a:solidFill>
              </a:rPr>
              <a:t>Introduction </a:t>
            </a:r>
            <a:endParaRPr/>
          </a:p>
          <a:p>
            <a:pPr marL="228600" lvl="0" indent="-228600" algn="l" rtl="0">
              <a:lnSpc>
                <a:spcPct val="90000"/>
              </a:lnSpc>
              <a:spcBef>
                <a:spcPts val="1000"/>
              </a:spcBef>
              <a:spcAft>
                <a:spcPts val="0"/>
              </a:spcAft>
              <a:buClr>
                <a:srgbClr val="000000"/>
              </a:buClr>
              <a:buSzPts val="2400"/>
              <a:buChar char="•"/>
            </a:pPr>
            <a:r>
              <a:rPr lang="en-US" sz="2400">
                <a:solidFill>
                  <a:srgbClr val="000000"/>
                </a:solidFill>
              </a:rPr>
              <a:t>Overall Description </a:t>
            </a:r>
            <a:endParaRPr/>
          </a:p>
          <a:p>
            <a:pPr marL="685800" lvl="1" indent="-228600" algn="l" rtl="0">
              <a:lnSpc>
                <a:spcPct val="90000"/>
              </a:lnSpc>
              <a:spcBef>
                <a:spcPts val="500"/>
              </a:spcBef>
              <a:spcAft>
                <a:spcPts val="0"/>
              </a:spcAft>
              <a:buClr>
                <a:srgbClr val="000000"/>
              </a:buClr>
              <a:buSzPts val="2400"/>
              <a:buChar char="•"/>
            </a:pPr>
            <a:r>
              <a:rPr lang="en-US">
                <a:solidFill>
                  <a:srgbClr val="000000"/>
                </a:solidFill>
              </a:rPr>
              <a:t>Target users and benefits and advantages gained by them.</a:t>
            </a:r>
            <a:endParaRPr>
              <a:solidFill>
                <a:srgbClr val="000000"/>
              </a:solidFill>
            </a:endParaRPr>
          </a:p>
          <a:p>
            <a:pPr marL="228600" lvl="0" indent="-228600" algn="l" rtl="0">
              <a:lnSpc>
                <a:spcPct val="90000"/>
              </a:lnSpc>
              <a:spcBef>
                <a:spcPts val="500"/>
              </a:spcBef>
              <a:spcAft>
                <a:spcPts val="0"/>
              </a:spcAft>
              <a:buClr>
                <a:srgbClr val="000000"/>
              </a:buClr>
              <a:buSzPts val="1800"/>
              <a:buChar char="•"/>
            </a:pPr>
            <a:r>
              <a:rPr lang="en-US" sz="2400">
                <a:solidFill>
                  <a:srgbClr val="000000"/>
                </a:solidFill>
              </a:rPr>
              <a:t>Research Gap</a:t>
            </a:r>
            <a:endParaRPr lang="en-US" sz="2000">
              <a:solidFill>
                <a:srgbClr val="000000"/>
              </a:solidFill>
            </a:endParaRPr>
          </a:p>
          <a:p>
            <a:pPr marL="228600" lvl="0" indent="-228600" algn="l" rtl="0">
              <a:lnSpc>
                <a:spcPct val="90000"/>
              </a:lnSpc>
              <a:spcBef>
                <a:spcPts val="1000"/>
              </a:spcBef>
              <a:spcAft>
                <a:spcPts val="0"/>
              </a:spcAft>
              <a:buClr>
                <a:srgbClr val="000000"/>
              </a:buClr>
              <a:buSzPts val="2400"/>
              <a:buChar char="•"/>
            </a:pPr>
            <a:r>
              <a:rPr lang="en-US" sz="2400">
                <a:solidFill>
                  <a:srgbClr val="000000"/>
                </a:solidFill>
              </a:rPr>
              <a:t>Technologies</a:t>
            </a:r>
            <a:endParaRPr/>
          </a:p>
          <a:p>
            <a:pPr marL="228600" lvl="0" indent="-228600" algn="l" rtl="0">
              <a:lnSpc>
                <a:spcPct val="90000"/>
              </a:lnSpc>
              <a:spcBef>
                <a:spcPts val="1000"/>
              </a:spcBef>
              <a:spcAft>
                <a:spcPts val="0"/>
              </a:spcAft>
              <a:buClr>
                <a:srgbClr val="000000"/>
              </a:buClr>
              <a:buSzPts val="2400"/>
              <a:buChar char="•"/>
            </a:pPr>
            <a:r>
              <a:rPr lang="en-US" sz="2400">
                <a:solidFill>
                  <a:srgbClr val="000000"/>
                </a:solidFill>
              </a:rPr>
              <a:t>Research Areas</a:t>
            </a:r>
          </a:p>
          <a:p>
            <a:pPr marL="228600" lvl="0" indent="-228600" algn="l" rtl="0">
              <a:lnSpc>
                <a:spcPct val="90000"/>
              </a:lnSpc>
              <a:spcBef>
                <a:spcPts val="1000"/>
              </a:spcBef>
              <a:spcAft>
                <a:spcPts val="0"/>
              </a:spcAft>
              <a:buClr>
                <a:srgbClr val="000000"/>
              </a:buClr>
              <a:buSzPts val="2400"/>
              <a:buChar char="•"/>
            </a:pPr>
            <a:r>
              <a:rPr lang="en-US" sz="2400">
                <a:solidFill>
                  <a:srgbClr val="000000"/>
                </a:solidFill>
              </a:rPr>
              <a:t>Market capability</a:t>
            </a:r>
          </a:p>
          <a:p>
            <a:pPr marL="228600" lvl="0" indent="-228600" algn="l" rtl="0">
              <a:lnSpc>
                <a:spcPct val="90000"/>
              </a:lnSpc>
              <a:spcBef>
                <a:spcPts val="1000"/>
              </a:spcBef>
              <a:spcAft>
                <a:spcPts val="0"/>
              </a:spcAft>
              <a:buClr>
                <a:srgbClr val="000000"/>
              </a:buClr>
              <a:buSzPts val="2400"/>
              <a:buChar char="•"/>
            </a:pPr>
            <a:r>
              <a:rPr lang="en-US" sz="2400">
                <a:solidFill>
                  <a:srgbClr val="000000"/>
                </a:solidFill>
              </a:rPr>
              <a:t>Feasibility </a:t>
            </a:r>
          </a:p>
          <a:p>
            <a:pPr marL="228600" lvl="0" indent="-228600" algn="l" rtl="0">
              <a:lnSpc>
                <a:spcPct val="90000"/>
              </a:lnSpc>
              <a:spcBef>
                <a:spcPts val="1000"/>
              </a:spcBef>
              <a:spcAft>
                <a:spcPts val="0"/>
              </a:spcAft>
              <a:buClr>
                <a:srgbClr val="000000"/>
              </a:buClr>
              <a:buSzPts val="2400"/>
              <a:buChar char="•"/>
            </a:pPr>
            <a:r>
              <a:rPr lang="en-US" sz="2400">
                <a:solidFill>
                  <a:srgbClr val="000000"/>
                </a:solidFill>
              </a:rPr>
              <a:t>Core of the App</a:t>
            </a:r>
          </a:p>
          <a:p>
            <a:pPr marL="228600" lvl="0" indent="-228600" algn="l" rtl="0">
              <a:lnSpc>
                <a:spcPct val="90000"/>
              </a:lnSpc>
              <a:spcBef>
                <a:spcPts val="1000"/>
              </a:spcBef>
              <a:spcAft>
                <a:spcPts val="0"/>
              </a:spcAft>
              <a:buClr>
                <a:srgbClr val="000000"/>
              </a:buClr>
              <a:buSzPts val="2400"/>
              <a:buChar char="•"/>
            </a:pPr>
            <a:r>
              <a:rPr lang="en-US" sz="2400">
                <a:solidFill>
                  <a:srgbClr val="000000"/>
                </a:solidFill>
              </a:rPr>
              <a:t>Individual Parts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029DE7B6-DC7C-4BA1-B406-EDDA0C0A3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
            <a:ext cx="753770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892F3FB-120B-4EA9-A963-3EC306CD9D7F}"/>
              </a:ext>
            </a:extLst>
          </p:cNvPr>
          <p:cNvSpPr>
            <a:spLocks noGrp="1"/>
          </p:cNvSpPr>
          <p:nvPr>
            <p:ph type="ctrTitle"/>
          </p:nvPr>
        </p:nvSpPr>
        <p:spPr>
          <a:xfrm>
            <a:off x="5286382" y="193309"/>
            <a:ext cx="6421807" cy="2167503"/>
          </a:xfrm>
        </p:spPr>
        <p:txBody>
          <a:bodyPr>
            <a:normAutofit fontScale="90000"/>
          </a:bodyPr>
          <a:lstStyle/>
          <a:p>
            <a:pPr algn="l"/>
            <a:r>
              <a:rPr lang="en-US" sz="5400">
                <a:solidFill>
                  <a:srgbClr val="FFFFFF"/>
                </a:solidFill>
              </a:rPr>
              <a:t>Storytelling like Narrative expeiene in tour guidance</a:t>
            </a:r>
          </a:p>
        </p:txBody>
      </p:sp>
      <p:sp>
        <p:nvSpPr>
          <p:cNvPr id="3" name="Subtitle 2">
            <a:extLst>
              <a:ext uri="{FF2B5EF4-FFF2-40B4-BE49-F238E27FC236}">
                <a16:creationId xmlns:a16="http://schemas.microsoft.com/office/drawing/2014/main" id="{EA1D4D98-B341-45AB-BBCD-40173255943D}"/>
              </a:ext>
            </a:extLst>
          </p:cNvPr>
          <p:cNvSpPr>
            <a:spLocks noGrp="1"/>
          </p:cNvSpPr>
          <p:nvPr>
            <p:ph type="subTitle" idx="1"/>
          </p:nvPr>
        </p:nvSpPr>
        <p:spPr>
          <a:xfrm>
            <a:off x="5189620" y="2654576"/>
            <a:ext cx="6095237" cy="3312311"/>
          </a:xfrm>
        </p:spPr>
        <p:txBody>
          <a:bodyPr spcFirstLastPara="1" wrap="square" lIns="91425" tIns="45700" rIns="91425" bIns="45700" anchor="t" anchorCtr="0">
            <a:noAutofit/>
          </a:bodyPr>
          <a:lstStyle/>
          <a:p>
            <a:pPr marL="50800" indent="0" algn="l"/>
            <a:r>
              <a:rPr lang="en-US" sz="1800">
                <a:solidFill>
                  <a:srgbClr val="FFFFFF"/>
                </a:solidFill>
              </a:rPr>
              <a:t>Solution</a:t>
            </a:r>
          </a:p>
          <a:p>
            <a:pPr algn="l">
              <a:buChar char="•"/>
            </a:pPr>
            <a:r>
              <a:rPr lang="en-US" sz="1800">
                <a:solidFill>
                  <a:srgbClr val="FFFFFF"/>
                </a:solidFill>
              </a:rPr>
              <a:t>Proximity storytelling like guidance alerts will passively  alert user and notify tour change or near place update</a:t>
            </a:r>
          </a:p>
          <a:p>
            <a:pPr algn="l">
              <a:buChar char="•"/>
            </a:pPr>
            <a:r>
              <a:rPr lang="en-US" sz="1800">
                <a:solidFill>
                  <a:srgbClr val="FFFFFF"/>
                </a:solidFill>
              </a:rPr>
              <a:t>Crowdsourced information will be used to update future users about these sourced data/ location information's</a:t>
            </a:r>
          </a:p>
          <a:p>
            <a:pPr algn="l">
              <a:buChar char="•"/>
            </a:pPr>
            <a:r>
              <a:rPr lang="en-US" sz="1800">
                <a:solidFill>
                  <a:srgbClr val="FFFFFF"/>
                </a:solidFill>
              </a:rPr>
              <a:t>Narrations will be activated for updated database by the crowdsourcing.</a:t>
            </a:r>
          </a:p>
          <a:p>
            <a:pPr algn="l">
              <a:buChar char="•"/>
            </a:pPr>
            <a:r>
              <a:rPr lang="en-US" sz="1800">
                <a:solidFill>
                  <a:srgbClr val="FFFFFF"/>
                </a:solidFill>
              </a:rPr>
              <a:t>Assisting Driving tourists with quick narration in the map interface drive mode</a:t>
            </a:r>
          </a:p>
          <a:p>
            <a:pPr algn="l">
              <a:buChar char="•"/>
            </a:pPr>
            <a:endParaRPr lang="en-US" sz="1800">
              <a:solidFill>
                <a:srgbClr val="FFFFFF"/>
              </a:solidFill>
            </a:endParaRPr>
          </a:p>
          <a:p>
            <a:pPr algn="l">
              <a:buChar char="•"/>
            </a:pPr>
            <a:endParaRPr lang="en-US" sz="1800">
              <a:solidFill>
                <a:srgbClr val="FFFFFF"/>
              </a:solidFill>
            </a:endParaRPr>
          </a:p>
        </p:txBody>
      </p:sp>
      <p:pic>
        <p:nvPicPr>
          <p:cNvPr id="13" name="Picture 13">
            <a:extLst>
              <a:ext uri="{FF2B5EF4-FFF2-40B4-BE49-F238E27FC236}">
                <a16:creationId xmlns:a16="http://schemas.microsoft.com/office/drawing/2014/main" id="{BEE6A2A0-830B-439B-A4B5-06901C6770A8}"/>
              </a:ext>
            </a:extLst>
          </p:cNvPr>
          <p:cNvPicPr>
            <a:picLocks noChangeAspect="1"/>
          </p:cNvPicPr>
          <p:nvPr/>
        </p:nvPicPr>
        <p:blipFill rotWithShape="1">
          <a:blip r:embed="rId3"/>
          <a:srcRect l="4956" t="7143" r="5812"/>
          <a:stretch/>
        </p:blipFill>
        <p:spPr>
          <a:xfrm>
            <a:off x="590842" y="489869"/>
            <a:ext cx="1927275" cy="3820862"/>
          </a:xfrm>
          <a:prstGeom prst="rect">
            <a:avLst/>
          </a:prstGeom>
        </p:spPr>
      </p:pic>
      <p:pic>
        <p:nvPicPr>
          <p:cNvPr id="15" name="Picture 15" descr="A close up of a device&#10;&#10;Description generated with very high confidence">
            <a:extLst>
              <a:ext uri="{FF2B5EF4-FFF2-40B4-BE49-F238E27FC236}">
                <a16:creationId xmlns:a16="http://schemas.microsoft.com/office/drawing/2014/main" id="{03D0F55F-FFC9-449B-812E-D07E557058E9}"/>
              </a:ext>
            </a:extLst>
          </p:cNvPr>
          <p:cNvPicPr>
            <a:picLocks noChangeAspect="1"/>
          </p:cNvPicPr>
          <p:nvPr/>
        </p:nvPicPr>
        <p:blipFill rotWithShape="1">
          <a:blip r:embed="rId4"/>
          <a:srcRect l="4944" t="4206" r="6288"/>
          <a:stretch/>
        </p:blipFill>
        <p:spPr>
          <a:xfrm>
            <a:off x="1728083" y="2253331"/>
            <a:ext cx="1927275" cy="4114800"/>
          </a:xfrm>
          <a:prstGeom prst="rect">
            <a:avLst/>
          </a:prstGeom>
        </p:spPr>
      </p:pic>
    </p:spTree>
    <p:extLst>
      <p:ext uri="{BB962C8B-B14F-4D97-AF65-F5344CB8AC3E}">
        <p14:creationId xmlns:p14="http://schemas.microsoft.com/office/powerpoint/2010/main" val="1698933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40CDE46-74D7-4F38-85EC-4892CB46F73E}"/>
              </a:ext>
            </a:extLst>
          </p:cNvPr>
          <p:cNvSpPr>
            <a:spLocks noGrp="1"/>
          </p:cNvSpPr>
          <p:nvPr>
            <p:ph type="ctrTitle"/>
          </p:nvPr>
        </p:nvSpPr>
        <p:spPr>
          <a:xfrm>
            <a:off x="-113610" y="479400"/>
            <a:ext cx="5253135" cy="1784402"/>
          </a:xfrm>
        </p:spPr>
        <p:txBody>
          <a:bodyPr anchor="b">
            <a:normAutofit/>
          </a:bodyPr>
          <a:lstStyle/>
          <a:p>
            <a:r>
              <a:rPr lang="en-US">
                <a:solidFill>
                  <a:srgbClr val="FFFFFF"/>
                </a:solidFill>
              </a:rPr>
              <a:t>Knowledge Gap</a:t>
            </a:r>
          </a:p>
        </p:txBody>
      </p:sp>
      <p:sp>
        <p:nvSpPr>
          <p:cNvPr id="3" name="Subtitle 2">
            <a:extLst>
              <a:ext uri="{FF2B5EF4-FFF2-40B4-BE49-F238E27FC236}">
                <a16:creationId xmlns:a16="http://schemas.microsoft.com/office/drawing/2014/main" id="{B9297CF5-B374-4909-9FFC-741496E0C7DE}"/>
              </a:ext>
            </a:extLst>
          </p:cNvPr>
          <p:cNvSpPr>
            <a:spLocks noGrp="1"/>
          </p:cNvSpPr>
          <p:nvPr>
            <p:ph type="subTitle" idx="1"/>
          </p:nvPr>
        </p:nvSpPr>
        <p:spPr>
          <a:xfrm>
            <a:off x="115410" y="3256384"/>
            <a:ext cx="12076590" cy="3508399"/>
          </a:xfrm>
        </p:spPr>
        <p:txBody>
          <a:bodyPr>
            <a:normAutofit fontScale="92500" lnSpcReduction="20000"/>
          </a:bodyPr>
          <a:lstStyle/>
          <a:p>
            <a:pPr algn="l"/>
            <a:r>
              <a:rPr lang="en-US" b="1">
                <a:solidFill>
                  <a:schemeClr val="bg1">
                    <a:lumMod val="95000"/>
                  </a:schemeClr>
                </a:solidFill>
              </a:rPr>
              <a:t>TripAdvisor: Recommendation Agent[1]		Classification 	And Regression Trees(CART) 								used to review social media posts done by 								Tourists to select Consumer Preference 								rather than Crowdsourcing </a:t>
            </a:r>
          </a:p>
          <a:p>
            <a:pPr algn="l"/>
            <a:r>
              <a:rPr lang="en-US" b="1">
                <a:solidFill>
                  <a:schemeClr val="bg1">
                    <a:lumMod val="95000"/>
                  </a:schemeClr>
                </a:solidFill>
              </a:rPr>
              <a:t>Intelligent Tourist Attraction System[2]		Bayesian Model utilized to get the 									probability of tourist attraction modelled 								by an EBM model.	</a:t>
            </a:r>
          </a:p>
          <a:p>
            <a:pPr algn="l"/>
            <a:endParaRPr lang="en-US" b="1">
              <a:solidFill>
                <a:schemeClr val="bg1"/>
              </a:solidFill>
            </a:endParaRPr>
          </a:p>
          <a:p>
            <a:pPr algn="l"/>
            <a:r>
              <a:rPr lang="en-US" sz="1800" b="1">
                <a:solidFill>
                  <a:schemeClr val="bg1"/>
                </a:solidFill>
              </a:rPr>
              <a:t>[1] </a:t>
            </a:r>
            <a:r>
              <a:rPr lang="en-GB" sz="1800" err="1">
                <a:solidFill>
                  <a:schemeClr val="bg1"/>
                </a:solidFill>
              </a:rPr>
              <a:t>Mehrbakhsh</a:t>
            </a:r>
            <a:r>
              <a:rPr lang="en-GB" sz="1800">
                <a:solidFill>
                  <a:schemeClr val="bg1"/>
                </a:solidFill>
              </a:rPr>
              <a:t> </a:t>
            </a:r>
            <a:r>
              <a:rPr lang="en-GB" sz="1800" err="1">
                <a:solidFill>
                  <a:schemeClr val="bg1"/>
                </a:solidFill>
              </a:rPr>
              <a:t>Nilashi</a:t>
            </a:r>
            <a:r>
              <a:rPr lang="en-GB" sz="1800">
                <a:solidFill>
                  <a:schemeClr val="bg1"/>
                </a:solidFill>
              </a:rPr>
              <a:t> , Othman Ibrahim, </a:t>
            </a:r>
            <a:r>
              <a:rPr lang="en-GB" sz="1800" err="1">
                <a:solidFill>
                  <a:schemeClr val="bg1"/>
                </a:solidFill>
              </a:rPr>
              <a:t>Elaheh</a:t>
            </a:r>
            <a:r>
              <a:rPr lang="en-GB" sz="1800">
                <a:solidFill>
                  <a:schemeClr val="bg1"/>
                </a:solidFill>
              </a:rPr>
              <a:t> </a:t>
            </a:r>
            <a:r>
              <a:rPr lang="en-GB" sz="1800" err="1">
                <a:solidFill>
                  <a:schemeClr val="bg1"/>
                </a:solidFill>
              </a:rPr>
              <a:t>Yadegaridehkordi</a:t>
            </a:r>
            <a:r>
              <a:rPr lang="en-GB" sz="1800">
                <a:solidFill>
                  <a:schemeClr val="bg1"/>
                </a:solidFill>
              </a:rPr>
              <a:t>, </a:t>
            </a:r>
            <a:r>
              <a:rPr lang="en-GB" sz="1800" err="1">
                <a:solidFill>
                  <a:schemeClr val="bg1"/>
                </a:solidFill>
              </a:rPr>
              <a:t>Sarminah</a:t>
            </a:r>
            <a:r>
              <a:rPr lang="en-GB" sz="1800">
                <a:solidFill>
                  <a:schemeClr val="bg1"/>
                </a:solidFill>
              </a:rPr>
              <a:t> Samad, </a:t>
            </a:r>
            <a:r>
              <a:rPr lang="en-GB" sz="1800" err="1">
                <a:solidFill>
                  <a:schemeClr val="bg1"/>
                </a:solidFill>
              </a:rPr>
              <a:t>Elnaz</a:t>
            </a:r>
            <a:r>
              <a:rPr lang="en-GB" sz="1800">
                <a:solidFill>
                  <a:schemeClr val="bg1"/>
                </a:solidFill>
              </a:rPr>
              <a:t> Akbari, Azar Alizadeh : Travelers decision making using online review in social network sites: A case on TripAdvisor</a:t>
            </a:r>
          </a:p>
          <a:p>
            <a:pPr algn="l"/>
            <a:r>
              <a:rPr lang="en-GB" sz="1800">
                <a:solidFill>
                  <a:schemeClr val="bg1"/>
                </a:solidFill>
              </a:rPr>
              <a:t>[2] Fang-Ming Hsu, Yu-Tzeng </a:t>
            </a:r>
            <a:r>
              <a:rPr lang="en-GB" sz="1800">
                <a:solidFill>
                  <a:schemeClr val="bg1"/>
                </a:solidFill>
                <a:hlinkClick r:id="rId3">
                  <a:extLst>
                    <a:ext uri="{A12FA001-AC4F-418D-AE19-62706E023703}">
                      <ahyp:hlinkClr xmlns:ahyp="http://schemas.microsoft.com/office/drawing/2018/hyperlinkcolor" val="tx"/>
                    </a:ext>
                  </a:extLst>
                </a:hlinkClick>
              </a:rPr>
              <a:t>Lin</a:t>
            </a:r>
            <a:r>
              <a:rPr lang="en-GB" sz="1800">
                <a:solidFill>
                  <a:schemeClr val="bg1"/>
                </a:solidFill>
              </a:rPr>
              <a:t>, </a:t>
            </a:r>
            <a:r>
              <a:rPr lang="en-GB" sz="1800">
                <a:solidFill>
                  <a:schemeClr val="bg1"/>
                </a:solidFill>
                <a:hlinkClick r:id="rId3">
                  <a:extLst>
                    <a:ext uri="{A12FA001-AC4F-418D-AE19-62706E023703}">
                      <ahyp:hlinkClr xmlns:ahyp="http://schemas.microsoft.com/office/drawing/2018/hyperlinkcolor" val="tx"/>
                    </a:ext>
                  </a:extLst>
                </a:hlinkClick>
              </a:rPr>
              <a:t>Tu-</a:t>
            </a:r>
            <a:r>
              <a:rPr lang="en-GB" sz="1800" err="1">
                <a:solidFill>
                  <a:schemeClr val="bg1"/>
                </a:solidFill>
                <a:hlinkClick r:id="rId3">
                  <a:extLst>
                    <a:ext uri="{A12FA001-AC4F-418D-AE19-62706E023703}">
                      <ahyp:hlinkClr xmlns:ahyp="http://schemas.microsoft.com/office/drawing/2018/hyperlinkcolor" val="tx"/>
                    </a:ext>
                  </a:extLst>
                </a:hlinkClick>
              </a:rPr>
              <a:t>Kuang</a:t>
            </a:r>
            <a:r>
              <a:rPr lang="en-GB" sz="1800">
                <a:solidFill>
                  <a:schemeClr val="bg1"/>
                </a:solidFill>
              </a:rPr>
              <a:t> Ho: Design and implementation of an Intelligent Tourist Attractions System (ITAS) for tourist attractions: The integration of Engel–Blackwell–</a:t>
            </a:r>
            <a:r>
              <a:rPr lang="en-GB" sz="1800" err="1">
                <a:solidFill>
                  <a:schemeClr val="bg1"/>
                </a:solidFill>
              </a:rPr>
              <a:t>Miniard</a:t>
            </a:r>
            <a:r>
              <a:rPr lang="en-GB" sz="1800">
                <a:solidFill>
                  <a:schemeClr val="bg1"/>
                </a:solidFill>
              </a:rPr>
              <a:t> (EBM) model, Bayesian network and Google Maps</a:t>
            </a:r>
            <a:endParaRPr lang="en-US" sz="1800">
              <a:solidFill>
                <a:schemeClr val="bg1"/>
              </a:solidFill>
            </a:endParaRPr>
          </a:p>
          <a:p>
            <a:pPr algn="l"/>
            <a:endParaRPr lang="en-US" sz="1800">
              <a:solidFill>
                <a:schemeClr val="bg1"/>
              </a:solidFill>
            </a:endParaRPr>
          </a:p>
          <a:p>
            <a:pPr algn="l"/>
            <a:endParaRPr lang="en-US" b="1">
              <a:solidFill>
                <a:schemeClr val="bg1">
                  <a:lumMod val="95000"/>
                </a:schemeClr>
              </a:solidFill>
            </a:endParaRPr>
          </a:p>
        </p:txBody>
      </p:sp>
      <p:sp>
        <p:nvSpPr>
          <p:cNvPr id="21" name="Oval 20">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Books">
            <a:extLst>
              <a:ext uri="{FF2B5EF4-FFF2-40B4-BE49-F238E27FC236}">
                <a16:creationId xmlns:a16="http://schemas.microsoft.com/office/drawing/2014/main" id="{BC08B5A7-AB2C-4997-812C-01F7436F80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val="749899506"/>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Freeform: Shape 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C5B5F5C-23F5-4075-8322-6EFB6C44D09B}"/>
              </a:ext>
            </a:extLst>
          </p:cNvPr>
          <p:cNvSpPr>
            <a:spLocks noGrp="1"/>
          </p:cNvSpPr>
          <p:nvPr>
            <p:ph type="ctrTitle"/>
          </p:nvPr>
        </p:nvSpPr>
        <p:spPr>
          <a:xfrm>
            <a:off x="655320" y="365125"/>
            <a:ext cx="9013052" cy="1623312"/>
          </a:xfrm>
        </p:spPr>
        <p:txBody>
          <a:bodyPr vert="horz" lIns="91440" tIns="45720" rIns="91440" bIns="45720" rtlCol="0" anchor="b">
            <a:normAutofit/>
          </a:bodyPr>
          <a:lstStyle/>
          <a:p>
            <a:pPr algn="l">
              <a:spcBef>
                <a:spcPct val="0"/>
              </a:spcBef>
            </a:pPr>
            <a:r>
              <a:rPr lang="en-US" sz="4000" kern="1200">
                <a:solidFill>
                  <a:schemeClr val="tx1"/>
                </a:solidFill>
                <a:latin typeface="+mj-lt"/>
                <a:ea typeface="+mj-ea"/>
                <a:cs typeface="+mj-cs"/>
              </a:rPr>
              <a:t>Comparison</a:t>
            </a:r>
          </a:p>
        </p:txBody>
      </p:sp>
      <p:cxnSp>
        <p:nvCxnSpPr>
          <p:cNvPr id="6" name="Straight Arrow Connector 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1831DC95-76E0-49D7-9145-ED7D71390371}"/>
              </a:ext>
            </a:extLst>
          </p:cNvPr>
          <p:cNvSpPr>
            <a:spLocks noGrp="1"/>
          </p:cNvSpPr>
          <p:nvPr>
            <p:ph type="subTitle" idx="1"/>
          </p:nvPr>
        </p:nvSpPr>
        <p:spPr>
          <a:xfrm>
            <a:off x="0" y="2644518"/>
            <a:ext cx="12192000" cy="4110845"/>
          </a:xfrm>
        </p:spPr>
        <p:txBody>
          <a:bodyPr vert="horz" lIns="91440" tIns="45720" rIns="91440" bIns="45720" rtlCol="0">
            <a:normAutofit/>
          </a:bodyPr>
          <a:lstStyle/>
          <a:p>
            <a:pPr indent="-228600" algn="l">
              <a:buFont typeface="Arial" panose="020B0604020202020204" pitchFamily="34" charset="0"/>
              <a:buChar char="•"/>
            </a:pPr>
            <a:endParaRPr lang="en-US" sz="2000" kern="1200">
              <a:solidFill>
                <a:schemeClr val="tx1"/>
              </a:solidFill>
              <a:latin typeface="+mn-lt"/>
              <a:ea typeface="+mn-ea"/>
              <a:cs typeface="+mn-cs"/>
            </a:endParaRPr>
          </a:p>
          <a:p>
            <a:pPr indent="-228600" algn="l">
              <a:buFont typeface="Arial" panose="020B0604020202020204" pitchFamily="34" charset="0"/>
              <a:buChar char="•"/>
            </a:pPr>
            <a:endParaRPr lang="en-US" sz="2000" kern="1200">
              <a:solidFill>
                <a:schemeClr val="tx1"/>
              </a:solidFill>
              <a:latin typeface="+mn-lt"/>
              <a:ea typeface="+mn-ea"/>
              <a:cs typeface="+mn-cs"/>
            </a:endParaRPr>
          </a:p>
          <a:p>
            <a:pPr indent="-228600" algn="l">
              <a:buFont typeface="Arial" panose="020B0604020202020204" pitchFamily="34" charset="0"/>
              <a:buChar char="•"/>
            </a:pPr>
            <a:r>
              <a:rPr lang="en-US" sz="2000" kern="1200">
                <a:solidFill>
                  <a:schemeClr val="tx1"/>
                </a:solidFill>
                <a:latin typeface="+mn-lt"/>
                <a:ea typeface="+mn-ea"/>
                <a:cs typeface="+mn-cs"/>
              </a:rPr>
              <a:t>Toureazy			Only for Location Alert about notifying user reaching the Point Of 			      			Interest(POI) and providing their AR content which is limited.</a:t>
            </a:r>
          </a:p>
          <a:p>
            <a:pPr indent="-228600" algn="l">
              <a:buFont typeface="Arial" panose="020B0604020202020204" pitchFamily="34" charset="0"/>
              <a:buChar char="•"/>
            </a:pPr>
            <a:r>
              <a:rPr lang="en-US" sz="2000" kern="1200">
                <a:solidFill>
                  <a:schemeClr val="tx1"/>
                </a:solidFill>
                <a:latin typeface="+mn-lt"/>
                <a:ea typeface="+mn-ea"/>
                <a:cs typeface="+mn-cs"/>
              </a:rPr>
              <a:t>Roadtrippers	     	Crowdsourcing locations for, on-route discovery  rather than						generating location information  </a:t>
            </a:r>
          </a:p>
          <a:p>
            <a:pPr indent="-228600" algn="l">
              <a:buFont typeface="Arial" panose="020B0604020202020204" pitchFamily="34" charset="0"/>
              <a:buChar char="•"/>
            </a:pPr>
            <a:r>
              <a:rPr lang="en-US" sz="2000" kern="1200">
                <a:solidFill>
                  <a:schemeClr val="tx1"/>
                </a:solidFill>
                <a:latin typeface="+mn-lt"/>
                <a:ea typeface="+mn-ea"/>
                <a:cs typeface="+mn-cs"/>
              </a:rPr>
              <a:t>TourBuddy			AR based solution with Traffic Management,</a:t>
            </a:r>
          </a:p>
          <a:p>
            <a:pPr indent="-228600" algn="l">
              <a:buFont typeface="Arial" panose="020B0604020202020204" pitchFamily="34" charset="0"/>
              <a:buChar char="•"/>
            </a:pPr>
            <a:endParaRPr lang="en-US" sz="2000" kern="1200">
              <a:solidFill>
                <a:schemeClr val="tx1"/>
              </a:solidFill>
              <a:latin typeface="+mn-lt"/>
              <a:ea typeface="+mn-ea"/>
              <a:cs typeface="+mn-cs"/>
            </a:endParaRPr>
          </a:p>
          <a:p>
            <a:pPr indent="-228600" algn="l">
              <a:buFont typeface="Arial" panose="020B0604020202020204" pitchFamily="34" charset="0"/>
              <a:buChar char="•"/>
            </a:pPr>
            <a:endParaRPr lang="en-US" sz="2000" kern="1200">
              <a:solidFill>
                <a:schemeClr val="tx1"/>
              </a:solidFill>
              <a:latin typeface="+mn-lt"/>
              <a:ea typeface="+mn-ea"/>
              <a:cs typeface="+mn-cs"/>
            </a:endParaRPr>
          </a:p>
          <a:p>
            <a:pPr indent="-228600" algn="l">
              <a:buFont typeface="Arial" panose="020B0604020202020204" pitchFamily="34" charset="0"/>
              <a:buChar char="•"/>
            </a:pPr>
            <a:endParaRPr lang="en-US" sz="2000" kern="1200">
              <a:solidFill>
                <a:schemeClr val="tx1"/>
              </a:solidFill>
              <a:latin typeface="+mn-lt"/>
              <a:ea typeface="+mn-ea"/>
              <a:cs typeface="+mn-cs"/>
            </a:endParaRPr>
          </a:p>
          <a:p>
            <a:pPr indent="-228600" algn="l">
              <a:buFont typeface="Arial" panose="020B0604020202020204" pitchFamily="34" charset="0"/>
              <a:buChar char="•"/>
            </a:pPr>
            <a:endParaRPr lang="en-US" sz="2000" kern="1200">
              <a:solidFill>
                <a:schemeClr val="tx1"/>
              </a:solidFill>
              <a:latin typeface="+mn-lt"/>
              <a:ea typeface="+mn-ea"/>
              <a:cs typeface="+mn-cs"/>
            </a:endParaRPr>
          </a:p>
          <a:p>
            <a:pPr marL="228600" indent="0" algn="l"/>
            <a:endParaRPr lang="en-US" sz="2000" kern="1200">
              <a:solidFill>
                <a:schemeClr val="tx1"/>
              </a:solidFill>
              <a:latin typeface="+mn-lt"/>
              <a:ea typeface="+mn-ea"/>
              <a:cs typeface="+mn-cs"/>
            </a:endParaRPr>
          </a:p>
        </p:txBody>
      </p:sp>
    </p:spTree>
    <p:extLst>
      <p:ext uri="{BB962C8B-B14F-4D97-AF65-F5344CB8AC3E}">
        <p14:creationId xmlns:p14="http://schemas.microsoft.com/office/powerpoint/2010/main" val="3370929802"/>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ACAC11-D4F7-45A9-9E2A-03778DE07D8E}"/>
              </a:ext>
            </a:extLst>
          </p:cNvPr>
          <p:cNvSpPr>
            <a:spLocks noGrp="1"/>
          </p:cNvSpPr>
          <p:nvPr>
            <p:ph type="ctrTitle"/>
          </p:nvPr>
        </p:nvSpPr>
        <p:spPr>
          <a:xfrm>
            <a:off x="6522693" y="197755"/>
            <a:ext cx="5476474" cy="1621714"/>
          </a:xfrm>
        </p:spPr>
        <p:txBody>
          <a:bodyPr anchor="b">
            <a:normAutofit/>
          </a:bodyPr>
          <a:lstStyle/>
          <a:p>
            <a:pPr algn="l"/>
            <a:r>
              <a:rPr lang="en-US">
                <a:solidFill>
                  <a:schemeClr val="bg1"/>
                </a:solidFill>
              </a:rPr>
              <a:t>Research Areas </a:t>
            </a:r>
          </a:p>
        </p:txBody>
      </p:sp>
      <p:sp>
        <p:nvSpPr>
          <p:cNvPr id="3" name="Subtitle 2">
            <a:extLst>
              <a:ext uri="{FF2B5EF4-FFF2-40B4-BE49-F238E27FC236}">
                <a16:creationId xmlns:a16="http://schemas.microsoft.com/office/drawing/2014/main" id="{95C34A04-49D6-4085-B427-8EE4D62EECFD}"/>
              </a:ext>
            </a:extLst>
          </p:cNvPr>
          <p:cNvSpPr>
            <a:spLocks noGrp="1"/>
          </p:cNvSpPr>
          <p:nvPr>
            <p:ph type="subTitle" idx="1"/>
          </p:nvPr>
        </p:nvSpPr>
        <p:spPr>
          <a:xfrm>
            <a:off x="6746627" y="2304661"/>
            <a:ext cx="4645250" cy="3594095"/>
          </a:xfrm>
        </p:spPr>
        <p:txBody>
          <a:bodyPr anchor="t">
            <a:normAutofit/>
          </a:bodyPr>
          <a:lstStyle/>
          <a:p>
            <a:pPr algn="l"/>
            <a:r>
              <a:rPr lang="en-US" sz="2000">
                <a:solidFill>
                  <a:schemeClr val="bg1"/>
                </a:solidFill>
              </a:rPr>
              <a:t>Software Engineering: Cross-Platform Mobile Application</a:t>
            </a:r>
          </a:p>
          <a:p>
            <a:pPr algn="l"/>
            <a:r>
              <a:rPr lang="en-US" sz="2000">
                <a:solidFill>
                  <a:schemeClr val="bg1"/>
                </a:solidFill>
              </a:rPr>
              <a:t>Cloud Computing: Text summarization, creating narratable content done in a deployed cloud backend(Baas)</a:t>
            </a:r>
          </a:p>
          <a:p>
            <a:pPr algn="l"/>
            <a:r>
              <a:rPr lang="en-US" sz="2000">
                <a:solidFill>
                  <a:schemeClr val="bg1"/>
                </a:solidFill>
              </a:rPr>
              <a:t>Cloud Database: Crowd-Sourced database should be 24/7 available</a:t>
            </a:r>
          </a:p>
          <a:p>
            <a:pPr algn="l"/>
            <a:r>
              <a:rPr lang="en-US" sz="2000">
                <a:solidFill>
                  <a:schemeClr val="bg1"/>
                </a:solidFill>
              </a:rPr>
              <a:t>Natural Language Processing with Deep Learning(Subset of Machine Learning) </a:t>
            </a:r>
          </a:p>
        </p:txBody>
      </p:sp>
      <p:sp>
        <p:nvSpPr>
          <p:cNvPr id="12"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Books">
            <a:extLst>
              <a:ext uri="{FF2B5EF4-FFF2-40B4-BE49-F238E27FC236}">
                <a16:creationId xmlns:a16="http://schemas.microsoft.com/office/drawing/2014/main" id="{350955FC-5FEF-4B60-B35B-93F0821054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563454833"/>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FEF4E260-B79D-41D8-90EB-C84807CD7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135" y="476778"/>
            <a:ext cx="7212450" cy="592065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C01483-F8FD-476D-AB43-890DFE83B73F}"/>
              </a:ext>
            </a:extLst>
          </p:cNvPr>
          <p:cNvSpPr>
            <a:spLocks noGrp="1"/>
          </p:cNvSpPr>
          <p:nvPr>
            <p:ph type="ctrTitle"/>
          </p:nvPr>
        </p:nvSpPr>
        <p:spPr>
          <a:xfrm>
            <a:off x="1118215" y="1269255"/>
            <a:ext cx="5956353" cy="3038947"/>
          </a:xfrm>
        </p:spPr>
        <p:txBody>
          <a:bodyPr>
            <a:normAutofit/>
          </a:bodyPr>
          <a:lstStyle/>
          <a:p>
            <a:pPr algn="r"/>
            <a:r>
              <a:rPr lang="en-GB" sz="5000">
                <a:solidFill>
                  <a:srgbClr val="FFFFFF"/>
                </a:solidFill>
              </a:rPr>
              <a:t>Using AR to identify a location, monument, ruins and other attractions</a:t>
            </a:r>
            <a:endParaRPr lang="en-US" sz="5000">
              <a:solidFill>
                <a:srgbClr val="FFFFFF"/>
              </a:solidFill>
            </a:endParaRPr>
          </a:p>
        </p:txBody>
      </p:sp>
      <p:sp>
        <p:nvSpPr>
          <p:cNvPr id="3" name="Subtitle 2">
            <a:extLst>
              <a:ext uri="{FF2B5EF4-FFF2-40B4-BE49-F238E27FC236}">
                <a16:creationId xmlns:a16="http://schemas.microsoft.com/office/drawing/2014/main" id="{CD263595-CC0C-4CF5-87F5-41C0BAAF5304}"/>
              </a:ext>
            </a:extLst>
          </p:cNvPr>
          <p:cNvSpPr>
            <a:spLocks noGrp="1"/>
          </p:cNvSpPr>
          <p:nvPr>
            <p:ph type="subTitle" idx="1"/>
          </p:nvPr>
        </p:nvSpPr>
        <p:spPr>
          <a:xfrm>
            <a:off x="1118215" y="4578114"/>
            <a:ext cx="5956353" cy="1247274"/>
          </a:xfrm>
        </p:spPr>
        <p:txBody>
          <a:bodyPr>
            <a:normAutofit/>
          </a:bodyPr>
          <a:lstStyle/>
          <a:p>
            <a:pPr algn="r"/>
            <a:r>
              <a:rPr lang="en-US">
                <a:solidFill>
                  <a:srgbClr val="FFFFFF"/>
                </a:solidFill>
              </a:rPr>
              <a:t>                                                M.P.D.S.M kumara</a:t>
            </a:r>
          </a:p>
          <a:p>
            <a:pPr algn="r"/>
            <a:r>
              <a:rPr lang="en-US">
                <a:solidFill>
                  <a:srgbClr val="FFFFFF"/>
                </a:solidFill>
              </a:rPr>
              <a:t>                                    IT16117488</a:t>
            </a:r>
          </a:p>
        </p:txBody>
      </p:sp>
      <p:cxnSp>
        <p:nvCxnSpPr>
          <p:cNvPr id="11" name="Straight Connector 13">
            <a:extLst>
              <a:ext uri="{FF2B5EF4-FFF2-40B4-BE49-F238E27FC236}">
                <a16:creationId xmlns:a16="http://schemas.microsoft.com/office/drawing/2014/main" id="{0686AD50-C6DC-4D98-A467-9AC1F3C2D8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30880" y="4424906"/>
            <a:ext cx="365760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13" name="Rectangle 15">
            <a:extLst>
              <a:ext uri="{FF2B5EF4-FFF2-40B4-BE49-F238E27FC236}">
                <a16:creationId xmlns:a16="http://schemas.microsoft.com/office/drawing/2014/main" id="{241208F6-8B1C-4098-9388-150BC8E44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452" y="476778"/>
            <a:ext cx="3864383" cy="5920653"/>
          </a:xfrm>
          <a:prstGeom prst="rect">
            <a:avLst/>
          </a:prstGeom>
          <a:solidFill>
            <a:srgbClr val="A6A6A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6544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398E01-487F-4B76-9CE5-DB3EE38ADF36}"/>
              </a:ext>
            </a:extLst>
          </p:cNvPr>
          <p:cNvSpPr>
            <a:spLocks noGrp="1"/>
          </p:cNvSpPr>
          <p:nvPr>
            <p:ph type="ctrTitle"/>
          </p:nvPr>
        </p:nvSpPr>
        <p:spPr>
          <a:xfrm>
            <a:off x="642257" y="4525347"/>
            <a:ext cx="6939722" cy="1737360"/>
          </a:xfrm>
        </p:spPr>
        <p:txBody>
          <a:bodyPr anchor="ctr">
            <a:normAutofit/>
          </a:bodyPr>
          <a:lstStyle/>
          <a:p>
            <a:pPr algn="r"/>
            <a:r>
              <a:rPr lang="en-US" b="1"/>
              <a:t>Research Area</a:t>
            </a:r>
          </a:p>
        </p:txBody>
      </p:sp>
      <p:sp>
        <p:nvSpPr>
          <p:cNvPr id="3" name="Subtitle 2">
            <a:extLst>
              <a:ext uri="{FF2B5EF4-FFF2-40B4-BE49-F238E27FC236}">
                <a16:creationId xmlns:a16="http://schemas.microsoft.com/office/drawing/2014/main" id="{6C7163F9-0F11-430E-BA8B-6672705F67B3}"/>
              </a:ext>
            </a:extLst>
          </p:cNvPr>
          <p:cNvSpPr>
            <a:spLocks noGrp="1"/>
          </p:cNvSpPr>
          <p:nvPr>
            <p:ph type="subTitle" idx="1"/>
          </p:nvPr>
        </p:nvSpPr>
        <p:spPr>
          <a:xfrm>
            <a:off x="8050762" y="4525347"/>
            <a:ext cx="3211288" cy="1737360"/>
          </a:xfrm>
        </p:spPr>
        <p:txBody>
          <a:bodyPr anchor="ctr">
            <a:normAutofit/>
          </a:bodyPr>
          <a:lstStyle/>
          <a:p>
            <a:pPr algn="l"/>
            <a:endParaRPr lang="en-US"/>
          </a:p>
          <a:p>
            <a:pPr algn="l"/>
            <a:r>
              <a:rPr lang="en-US" b="1"/>
              <a:t>Augmented Reality (AR)</a:t>
            </a:r>
          </a:p>
          <a:p>
            <a:pPr algn="l"/>
            <a:endParaRPr lang="en-US"/>
          </a:p>
        </p:txBody>
      </p:sp>
      <p:sp>
        <p:nvSpPr>
          <p:cNvPr id="7" name="Oval 10">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rgbClr val="5F3C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rgbClr val="FAF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hand holding a circuit board&#10;&#10;Description generated with very high confidence">
            <a:extLst>
              <a:ext uri="{FF2B5EF4-FFF2-40B4-BE49-F238E27FC236}">
                <a16:creationId xmlns:a16="http://schemas.microsoft.com/office/drawing/2014/main" id="{D083367B-6AC9-45BF-AAA6-712972427BE9}"/>
              </a:ext>
            </a:extLst>
          </p:cNvPr>
          <p:cNvPicPr>
            <a:picLocks noChangeAspect="1"/>
          </p:cNvPicPr>
          <p:nvPr/>
        </p:nvPicPr>
        <p:blipFill rotWithShape="1">
          <a:blip r:embed="rId2"/>
          <a:srcRect r="6560" b="2"/>
          <a:stretch/>
        </p:blipFill>
        <p:spPr>
          <a:xfrm>
            <a:off x="6492113" y="10"/>
            <a:ext cx="5699887" cy="405923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cxnSp>
        <p:nvCxnSpPr>
          <p:cNvPr id="17" name="Straight Connector 16">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2027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121DDF2-01ED-4AE5-87A6-F1D4CAB9D408}"/>
              </a:ext>
            </a:extLst>
          </p:cNvPr>
          <p:cNvSpPr>
            <a:spLocks noGrp="1"/>
          </p:cNvSpPr>
          <p:nvPr>
            <p:ph type="ctrTitle"/>
          </p:nvPr>
        </p:nvSpPr>
        <p:spPr>
          <a:xfrm>
            <a:off x="1158240" y="365441"/>
            <a:ext cx="6339840" cy="2387600"/>
          </a:xfrm>
        </p:spPr>
        <p:txBody>
          <a:bodyPr>
            <a:normAutofit/>
          </a:bodyPr>
          <a:lstStyle/>
          <a:p>
            <a:pPr algn="l"/>
            <a:r>
              <a:rPr lang="en-US" sz="6100">
                <a:solidFill>
                  <a:schemeClr val="tx1">
                    <a:lumMod val="85000"/>
                    <a:lumOff val="15000"/>
                  </a:schemeClr>
                </a:solidFill>
              </a:rPr>
              <a:t>Research Problem and Solution</a:t>
            </a:r>
          </a:p>
        </p:txBody>
      </p:sp>
      <p:sp>
        <p:nvSpPr>
          <p:cNvPr id="3" name="Subtitle 2">
            <a:extLst>
              <a:ext uri="{FF2B5EF4-FFF2-40B4-BE49-F238E27FC236}">
                <a16:creationId xmlns:a16="http://schemas.microsoft.com/office/drawing/2014/main" id="{B44012C8-5DBB-49C2-82F1-7E9307DE03B1}"/>
              </a:ext>
            </a:extLst>
          </p:cNvPr>
          <p:cNvSpPr>
            <a:spLocks noGrp="1"/>
          </p:cNvSpPr>
          <p:nvPr>
            <p:ph type="subTitle" idx="1"/>
          </p:nvPr>
        </p:nvSpPr>
        <p:spPr>
          <a:xfrm>
            <a:off x="1158240" y="4644317"/>
            <a:ext cx="8267114" cy="1655762"/>
          </a:xfrm>
        </p:spPr>
        <p:txBody>
          <a:bodyPr>
            <a:normAutofit/>
          </a:bodyPr>
          <a:lstStyle/>
          <a:p>
            <a:pPr algn="l"/>
            <a:r>
              <a:rPr lang="en-US" sz="2800">
                <a:solidFill>
                  <a:schemeClr val="tx1">
                    <a:lumMod val="85000"/>
                    <a:lumOff val="15000"/>
                  </a:schemeClr>
                </a:solidFill>
              </a:rPr>
              <a:t>	Tourists can not feel ancient monuments, ruins so we  can use Augmented Reality(AR) based solution for this problem </a:t>
            </a:r>
          </a:p>
        </p:txBody>
      </p:sp>
      <p:cxnSp>
        <p:nvCxnSpPr>
          <p:cNvPr id="19" name="Straight Connector 18">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32801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B4261C0-10A8-4A70-A84D-817FBBE8F5C9}"/>
              </a:ext>
            </a:extLst>
          </p:cNvPr>
          <p:cNvSpPr>
            <a:spLocks noGrp="1"/>
          </p:cNvSpPr>
          <p:nvPr>
            <p:ph type="ctrTitle"/>
          </p:nvPr>
        </p:nvSpPr>
        <p:spPr>
          <a:xfrm>
            <a:off x="640079" y="2053641"/>
            <a:ext cx="3669161" cy="2760098"/>
          </a:xfrm>
        </p:spPr>
        <p:txBody>
          <a:bodyPr vert="horz" lIns="91440" tIns="45720" rIns="91440" bIns="45720" rtlCol="0" anchor="ctr">
            <a:normAutofit/>
          </a:bodyPr>
          <a:lstStyle/>
          <a:p>
            <a:pPr algn="l">
              <a:spcBef>
                <a:spcPct val="0"/>
              </a:spcBef>
            </a:pPr>
            <a:r>
              <a:rPr lang="en-US" sz="4400" b="1" kern="1200">
                <a:solidFill>
                  <a:srgbClr val="FFFFFF"/>
                </a:solidFill>
                <a:latin typeface="+mj-lt"/>
                <a:ea typeface="+mj-ea"/>
                <a:cs typeface="+mj-cs"/>
              </a:rPr>
              <a:t>Augmented Reality (AR)</a:t>
            </a:r>
            <a:endParaRPr lang="en-US" sz="4400" kern="1200">
              <a:solidFill>
                <a:srgbClr val="FFFFFF"/>
              </a:solidFill>
              <a:latin typeface="+mj-lt"/>
              <a:ea typeface="+mj-ea"/>
              <a:cs typeface="+mj-cs"/>
            </a:endParaRPr>
          </a:p>
        </p:txBody>
      </p:sp>
      <p:sp>
        <p:nvSpPr>
          <p:cNvPr id="3" name="Subtitle 2">
            <a:extLst>
              <a:ext uri="{FF2B5EF4-FFF2-40B4-BE49-F238E27FC236}">
                <a16:creationId xmlns:a16="http://schemas.microsoft.com/office/drawing/2014/main" id="{CD432A33-2F86-4B50-B1F7-9039CFE7D232}"/>
              </a:ext>
            </a:extLst>
          </p:cNvPr>
          <p:cNvSpPr>
            <a:spLocks noGrp="1"/>
          </p:cNvSpPr>
          <p:nvPr>
            <p:ph type="subTitle" idx="1"/>
          </p:nvPr>
        </p:nvSpPr>
        <p:spPr>
          <a:xfrm>
            <a:off x="6090574" y="801866"/>
            <a:ext cx="5306084" cy="5230634"/>
          </a:xfrm>
        </p:spPr>
        <p:txBody>
          <a:bodyPr vert="horz" lIns="91440" tIns="45720" rIns="91440" bIns="45720" rtlCol="0" anchor="ctr">
            <a:normAutofit/>
          </a:bodyPr>
          <a:lstStyle/>
          <a:p>
            <a:pPr indent="-228600" algn="l">
              <a:buFont typeface="Arial" panose="020B0604020202020204" pitchFamily="34" charset="0"/>
              <a:buChar char="•"/>
            </a:pPr>
            <a:endParaRPr lang="en-US" sz="2000" kern="1200">
              <a:solidFill>
                <a:srgbClr val="000000"/>
              </a:solidFill>
              <a:latin typeface="+mn-lt"/>
              <a:ea typeface="+mn-ea"/>
              <a:cs typeface="+mn-cs"/>
            </a:endParaRPr>
          </a:p>
          <a:p>
            <a:pPr indent="-228600" algn="l">
              <a:buFont typeface="Arial" panose="020B0604020202020204" pitchFamily="34" charset="0"/>
              <a:buChar char="•"/>
            </a:pPr>
            <a:r>
              <a:rPr lang="en-US" sz="2000" kern="1200">
                <a:solidFill>
                  <a:srgbClr val="000000"/>
                </a:solidFill>
                <a:latin typeface="+mn-lt"/>
                <a:ea typeface="+mn-ea"/>
                <a:cs typeface="+mn-cs"/>
              </a:rPr>
              <a:t>The user can hold the device towards the general direction of a certain monument and the app will show some AR content related to that monument.</a:t>
            </a:r>
          </a:p>
          <a:p>
            <a:pPr marL="304800" lvl="1" indent="0" algn="l"/>
            <a:r>
              <a:rPr lang="en-US" kern="1200">
                <a:solidFill>
                  <a:srgbClr val="000000"/>
                </a:solidFill>
                <a:latin typeface="+mn-lt"/>
                <a:ea typeface="+mn-ea"/>
                <a:cs typeface="+mn-cs"/>
              </a:rPr>
              <a:t>           Eg: Object Model, historical references, special attributes, images</a:t>
            </a:r>
            <a:endParaRPr lang="en-US" kern="1200">
              <a:solidFill>
                <a:srgbClr val="000000"/>
              </a:solidFill>
              <a:latin typeface="+mn-lt"/>
              <a:ea typeface="+mn-ea"/>
              <a:cs typeface="Arial"/>
            </a:endParaRPr>
          </a:p>
          <a:p>
            <a:pPr indent="-228600" algn="l">
              <a:buFont typeface="Arial" panose="020B0604020202020204" pitchFamily="34" charset="0"/>
              <a:buChar char="•"/>
            </a:pPr>
            <a:r>
              <a:rPr lang="en-US" sz="2000" kern="1200">
                <a:solidFill>
                  <a:srgbClr val="000000"/>
                </a:solidFill>
                <a:latin typeface="+mn-lt"/>
                <a:ea typeface="+mn-ea"/>
                <a:cs typeface="+mn-cs"/>
              </a:rPr>
              <a:t>Location information (Historical, Attributes, Queried information …etc..) will be processed for identified place/monument.</a:t>
            </a:r>
          </a:p>
          <a:p>
            <a:pPr indent="-228600" algn="l">
              <a:buFont typeface="Arial" panose="020B0604020202020204" pitchFamily="34" charset="0"/>
              <a:buChar char="•"/>
            </a:pPr>
            <a:r>
              <a:rPr lang="en-US" sz="2000" kern="1200">
                <a:solidFill>
                  <a:srgbClr val="000000"/>
                </a:solidFill>
                <a:latin typeface="+mn-lt"/>
                <a:ea typeface="+mn-ea"/>
                <a:cs typeface="+mn-cs"/>
              </a:rPr>
              <a:t>The AR content will be displayed on the mobile device by the user choosing(object image 3D,2D)</a:t>
            </a:r>
          </a:p>
        </p:txBody>
      </p:sp>
    </p:spTree>
    <p:extLst>
      <p:ext uri="{BB962C8B-B14F-4D97-AF65-F5344CB8AC3E}">
        <p14:creationId xmlns:p14="http://schemas.microsoft.com/office/powerpoint/2010/main" val="23132987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655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DC35430-1471-4A5C-90E1-C6376BEC684F}"/>
              </a:ext>
            </a:extLst>
          </p:cNvPr>
          <p:cNvSpPr>
            <a:spLocks noGrp="1"/>
          </p:cNvSpPr>
          <p:nvPr>
            <p:ph type="ctrTitle"/>
          </p:nvPr>
        </p:nvSpPr>
        <p:spPr>
          <a:xfrm>
            <a:off x="524256" y="4767072"/>
            <a:ext cx="6594189" cy="1625210"/>
          </a:xfrm>
        </p:spPr>
        <p:txBody>
          <a:bodyPr vert="horz" lIns="91440" tIns="45720" rIns="91440" bIns="45720" rtlCol="0" anchor="ctr">
            <a:normAutofit/>
          </a:bodyPr>
          <a:lstStyle/>
          <a:p>
            <a:pPr algn="r">
              <a:spcBef>
                <a:spcPct val="0"/>
              </a:spcBef>
            </a:pPr>
            <a:r>
              <a:rPr lang="en-US" sz="4400" kern="1200">
                <a:solidFill>
                  <a:srgbClr val="FFFFFF"/>
                </a:solidFill>
                <a:latin typeface="+mj-lt"/>
                <a:ea typeface="+mj-ea"/>
                <a:cs typeface="+mj-cs"/>
              </a:rPr>
              <a:t>3D model Constructor </a:t>
            </a:r>
          </a:p>
        </p:txBody>
      </p:sp>
      <p:pic>
        <p:nvPicPr>
          <p:cNvPr id="8" name="Picture 9" descr="A large building&#10;&#10;Description generated with high confidence">
            <a:extLst>
              <a:ext uri="{FF2B5EF4-FFF2-40B4-BE49-F238E27FC236}">
                <a16:creationId xmlns:a16="http://schemas.microsoft.com/office/drawing/2014/main" id="{53C291AD-6AE6-47CF-8938-93E01730C9DC}"/>
              </a:ext>
            </a:extLst>
          </p:cNvPr>
          <p:cNvPicPr>
            <a:picLocks noChangeAspect="1"/>
          </p:cNvPicPr>
          <p:nvPr/>
        </p:nvPicPr>
        <p:blipFill rotWithShape="1">
          <a:blip r:embed="rId3"/>
          <a:srcRect r="3446" b="1"/>
          <a:stretch/>
        </p:blipFill>
        <p:spPr>
          <a:xfrm>
            <a:off x="327547" y="321733"/>
            <a:ext cx="7058306" cy="4107392"/>
          </a:xfrm>
          <a:prstGeom prst="rect">
            <a:avLst/>
          </a:prstGeom>
        </p:spPr>
      </p:pic>
      <p:sp>
        <p:nvSpPr>
          <p:cNvPr id="16" name="Rectangle 14">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06F8907E-2C49-4411-BB1B-EF99FB7B3C4D}"/>
              </a:ext>
            </a:extLst>
          </p:cNvPr>
          <p:cNvSpPr>
            <a:spLocks noGrp="1"/>
          </p:cNvSpPr>
          <p:nvPr>
            <p:ph type="subTitle" idx="1"/>
          </p:nvPr>
        </p:nvSpPr>
        <p:spPr>
          <a:xfrm>
            <a:off x="8029319" y="917725"/>
            <a:ext cx="3424739" cy="4852362"/>
          </a:xfrm>
        </p:spPr>
        <p:txBody>
          <a:bodyPr vert="horz" lIns="91440" tIns="45720" rIns="91440" bIns="45720" rtlCol="0" anchor="ctr">
            <a:normAutofit/>
          </a:bodyPr>
          <a:lstStyle/>
          <a:p>
            <a:pPr indent="-228600" algn="l">
              <a:buFont typeface="Arial" panose="020B0604020202020204" pitchFamily="34" charset="0"/>
              <a:buChar char="•"/>
            </a:pPr>
            <a:r>
              <a:rPr lang="en-US" sz="2000" kern="1200">
                <a:solidFill>
                  <a:srgbClr val="FFFFFF"/>
                </a:solidFill>
                <a:latin typeface="+mn-lt"/>
                <a:ea typeface="+mn-ea"/>
                <a:cs typeface="+mn-cs"/>
              </a:rPr>
              <a:t>Collect the details via history books and imagine the kingdom.</a:t>
            </a:r>
          </a:p>
          <a:p>
            <a:pPr indent="-228600" algn="l">
              <a:buFont typeface="Arial" panose="020B0604020202020204" pitchFamily="34" charset="0"/>
              <a:buChar char="•"/>
            </a:pPr>
            <a:r>
              <a:rPr lang="en-US" sz="2000" kern="1200">
                <a:solidFill>
                  <a:srgbClr val="FFFFFF"/>
                </a:solidFill>
                <a:latin typeface="+mn-lt"/>
                <a:ea typeface="+mn-ea"/>
                <a:cs typeface="+mn-cs"/>
              </a:rPr>
              <a:t>Create the sketch of 3D models </a:t>
            </a:r>
          </a:p>
          <a:p>
            <a:pPr indent="-228600" algn="l">
              <a:buFont typeface="Arial" panose="020B0604020202020204" pitchFamily="34" charset="0"/>
              <a:buChar char="•"/>
            </a:pPr>
            <a:r>
              <a:rPr lang="en-US" sz="2000" kern="1200">
                <a:solidFill>
                  <a:srgbClr val="FFFFFF"/>
                </a:solidFill>
                <a:latin typeface="+mn-lt"/>
                <a:ea typeface="+mn-ea"/>
                <a:cs typeface="+mn-cs"/>
              </a:rPr>
              <a:t>Then create   fully completed 3D Models and export to Unity. Authors propose Unity3D for create mobile interface and integration 3D models into real environment</a:t>
            </a:r>
          </a:p>
          <a:p>
            <a:pPr indent="-228600" algn="l">
              <a:buFont typeface="Arial" panose="020B0604020202020204" pitchFamily="34" charset="0"/>
              <a:buChar char="•"/>
            </a:pPr>
            <a:endParaRPr lang="en-US" sz="2000" kern="1200">
              <a:solidFill>
                <a:srgbClr val="FFFFFF"/>
              </a:solidFill>
              <a:latin typeface="+mn-lt"/>
              <a:ea typeface="+mn-ea"/>
              <a:cs typeface="+mn-cs"/>
            </a:endParaRPr>
          </a:p>
          <a:p>
            <a:pPr indent="-228600" algn="l">
              <a:buFont typeface="Arial" panose="020B0604020202020204" pitchFamily="34" charset="0"/>
              <a:buChar char="•"/>
            </a:pPr>
            <a:endParaRPr lang="en-US" sz="2000" kern="1200">
              <a:solidFill>
                <a:srgbClr val="FFFFFF"/>
              </a:solidFill>
              <a:latin typeface="+mn-lt"/>
              <a:ea typeface="+mn-ea"/>
              <a:cs typeface="+mn-cs"/>
            </a:endParaRPr>
          </a:p>
        </p:txBody>
      </p:sp>
    </p:spTree>
    <p:extLst>
      <p:ext uri="{BB962C8B-B14F-4D97-AF65-F5344CB8AC3E}">
        <p14:creationId xmlns:p14="http://schemas.microsoft.com/office/powerpoint/2010/main" val="4348715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EB3F11-E298-46D5-8CA0-43ED1331379E}"/>
              </a:ext>
            </a:extLst>
          </p:cNvPr>
          <p:cNvSpPr>
            <a:spLocks noGrp="1"/>
          </p:cNvSpPr>
          <p:nvPr>
            <p:ph type="ctrTitle"/>
          </p:nvPr>
        </p:nvSpPr>
        <p:spPr>
          <a:xfrm>
            <a:off x="6592164" y="391258"/>
            <a:ext cx="4645250" cy="2889114"/>
          </a:xfrm>
        </p:spPr>
        <p:txBody>
          <a:bodyPr anchor="b">
            <a:normAutofit/>
          </a:bodyPr>
          <a:lstStyle/>
          <a:p>
            <a:pPr algn="l"/>
            <a:r>
              <a:rPr lang="en-US" sz="5100">
                <a:solidFill>
                  <a:schemeClr val="bg1"/>
                </a:solidFill>
              </a:rPr>
              <a:t>Q &amp; A(</a:t>
            </a:r>
            <a:r>
              <a:rPr lang="en-GB" sz="5100">
                <a:solidFill>
                  <a:schemeClr val="bg1"/>
                </a:solidFill>
              </a:rPr>
              <a:t> question and provide answer  </a:t>
            </a:r>
            <a:r>
              <a:rPr lang="en-US" sz="5100">
                <a:solidFill>
                  <a:schemeClr val="bg1"/>
                </a:solidFill>
              </a:rPr>
              <a:t>)</a:t>
            </a:r>
          </a:p>
        </p:txBody>
      </p:sp>
      <p:sp>
        <p:nvSpPr>
          <p:cNvPr id="3" name="Subtitle 2">
            <a:extLst>
              <a:ext uri="{FF2B5EF4-FFF2-40B4-BE49-F238E27FC236}">
                <a16:creationId xmlns:a16="http://schemas.microsoft.com/office/drawing/2014/main" id="{5045E6FA-DB79-4B97-9761-39A43611AFF7}"/>
              </a:ext>
            </a:extLst>
          </p:cNvPr>
          <p:cNvSpPr>
            <a:spLocks noGrp="1"/>
          </p:cNvSpPr>
          <p:nvPr>
            <p:ph type="subTitle" idx="1"/>
          </p:nvPr>
        </p:nvSpPr>
        <p:spPr>
          <a:xfrm>
            <a:off x="6024154" y="4006302"/>
            <a:ext cx="5103619" cy="1892454"/>
          </a:xfrm>
        </p:spPr>
        <p:txBody>
          <a:bodyPr anchor="t">
            <a:normAutofit fontScale="77500" lnSpcReduction="20000"/>
          </a:bodyPr>
          <a:lstStyle/>
          <a:p>
            <a:pPr algn="l"/>
            <a:r>
              <a:rPr lang="en-GB" sz="1800">
                <a:solidFill>
                  <a:schemeClr val="bg1"/>
                </a:solidFill>
              </a:rPr>
              <a:t>        </a:t>
            </a:r>
            <a:r>
              <a:rPr lang="en-GB" sz="3200">
                <a:solidFill>
                  <a:schemeClr val="bg1"/>
                </a:solidFill>
              </a:rPr>
              <a:t>One of most important features that is at the core of the application is that it will be able to identify the users question content and provide answer content</a:t>
            </a:r>
            <a:endParaRPr lang="en-US" sz="3200">
              <a:solidFill>
                <a:schemeClr val="bg1"/>
              </a:solidFill>
            </a:endParaRPr>
          </a:p>
        </p:txBody>
      </p:sp>
      <p:sp>
        <p:nvSpPr>
          <p:cNvPr id="12"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A picture containing object&#10;&#10;Description generated with very high confidence">
            <a:extLst>
              <a:ext uri="{FF2B5EF4-FFF2-40B4-BE49-F238E27FC236}">
                <a16:creationId xmlns:a16="http://schemas.microsoft.com/office/drawing/2014/main" id="{FC374B58-B2F0-46E6-B275-805C3A6B5F54}"/>
              </a:ext>
            </a:extLst>
          </p:cNvPr>
          <p:cNvPicPr>
            <a:picLocks noChangeAspect="1"/>
          </p:cNvPicPr>
          <p:nvPr/>
        </p:nvPicPr>
        <p:blipFill>
          <a:blip r:embed="rId3"/>
          <a:stretch>
            <a:fillRect/>
          </a:stretch>
        </p:blipFill>
        <p:spPr>
          <a:xfrm>
            <a:off x="419382" y="1483527"/>
            <a:ext cx="4047843" cy="2522775"/>
          </a:xfrm>
          <a:prstGeom prst="rect">
            <a:avLst/>
          </a:prstGeom>
        </p:spPr>
      </p:pic>
    </p:spTree>
    <p:extLst>
      <p:ext uri="{BB962C8B-B14F-4D97-AF65-F5344CB8AC3E}">
        <p14:creationId xmlns:p14="http://schemas.microsoft.com/office/powerpoint/2010/main" val="3926785025"/>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6"/>
        <p:cNvGrpSpPr/>
        <p:nvPr/>
      </p:nvGrpSpPr>
      <p:grpSpPr>
        <a:xfrm>
          <a:off x="0" y="0"/>
          <a:ext cx="0" cy="0"/>
          <a:chOff x="0" y="0"/>
          <a:chExt cx="0" cy="0"/>
        </a:xfrm>
      </p:grpSpPr>
      <p:sp>
        <p:nvSpPr>
          <p:cNvPr id="117" name="Google Shape;117;p17"/>
          <p:cNvSpPr/>
          <p:nvPr/>
        </p:nvSpPr>
        <p:spPr>
          <a:xfrm>
            <a:off x="1" y="0"/>
            <a:ext cx="608211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8" name="Google Shape;118;p17"/>
          <p:cNvSpPr/>
          <p:nvPr/>
        </p:nvSpPr>
        <p:spPr>
          <a:xfrm>
            <a:off x="1" y="0"/>
            <a:ext cx="12191998" cy="6858000"/>
          </a:xfrm>
          <a:prstGeom prst="rect">
            <a:avLst/>
          </a:prstGeom>
          <a:gradFill>
            <a:gsLst>
              <a:gs pos="0">
                <a:srgbClr val="428CCE"/>
              </a:gs>
              <a:gs pos="25000">
                <a:srgbClr val="428CCE"/>
              </a:gs>
              <a:gs pos="94000">
                <a:srgbClr val="3A3838"/>
              </a:gs>
              <a:gs pos="100000">
                <a:srgbClr val="3A3838"/>
              </a:gs>
            </a:gsLst>
            <a:lin ang="4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19" name="Google Shape;119;p17"/>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20" name="Google Shape;120;p17"/>
          <p:cNvSpPr txBox="1">
            <a:spLocks noGrp="1"/>
          </p:cNvSpPr>
          <p:nvPr>
            <p:ph type="title"/>
          </p:nvPr>
        </p:nvSpPr>
        <p:spPr>
          <a:xfrm>
            <a:off x="640079" y="2053641"/>
            <a:ext cx="3669161" cy="27600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FFFF"/>
              </a:buClr>
              <a:buSzPts val="4400"/>
              <a:buFont typeface="Calibri"/>
              <a:buNone/>
            </a:pPr>
            <a:r>
              <a:rPr lang="en-US">
                <a:solidFill>
                  <a:srgbClr val="FFFFFF"/>
                </a:solidFill>
              </a:rPr>
              <a:t>Introduction</a:t>
            </a:r>
            <a:endParaRPr/>
          </a:p>
        </p:txBody>
      </p:sp>
      <p:sp>
        <p:nvSpPr>
          <p:cNvPr id="121" name="Google Shape;121;p17"/>
          <p:cNvSpPr txBox="1">
            <a:spLocks noGrp="1"/>
          </p:cNvSpPr>
          <p:nvPr>
            <p:ph type="body" idx="1"/>
          </p:nvPr>
        </p:nvSpPr>
        <p:spPr>
          <a:xfrm>
            <a:off x="5704115" y="801866"/>
            <a:ext cx="5692544" cy="5230634"/>
          </a:xfrm>
          <a:prstGeom prst="rect">
            <a:avLst/>
          </a:prstGeom>
          <a:noFill/>
          <a:ln>
            <a:noFill/>
          </a:ln>
        </p:spPr>
        <p:txBody>
          <a:bodyPr spcFirstLastPara="1" wrap="square" lIns="91425" tIns="45700" rIns="91425" bIns="45700" anchor="ctr" anchorCtr="0">
            <a:noAutofit/>
          </a:bodyPr>
          <a:lstStyle/>
          <a:p>
            <a:pPr marL="0" lvl="0" indent="0" algn="l" rtl="0">
              <a:lnSpc>
                <a:spcPct val="70000"/>
              </a:lnSpc>
              <a:spcBef>
                <a:spcPts val="0"/>
              </a:spcBef>
              <a:spcAft>
                <a:spcPts val="0"/>
              </a:spcAft>
              <a:buClr>
                <a:srgbClr val="000000"/>
              </a:buClr>
              <a:buSzPts val="2220"/>
              <a:buNone/>
            </a:pPr>
            <a:r>
              <a:rPr lang="en-US" sz="2220">
                <a:solidFill>
                  <a:srgbClr val="000000"/>
                </a:solidFill>
              </a:rPr>
              <a:t>	As a very important area tourism produces a major income to a country. As local people we organize tours to visit religious places, natural wonders and various businesses. </a:t>
            </a:r>
            <a:endParaRPr/>
          </a:p>
          <a:p>
            <a:pPr marL="0" lvl="0" indent="0" algn="l" rtl="0">
              <a:lnSpc>
                <a:spcPct val="70000"/>
              </a:lnSpc>
              <a:spcBef>
                <a:spcPts val="1000"/>
              </a:spcBef>
              <a:spcAft>
                <a:spcPts val="0"/>
              </a:spcAft>
              <a:buClr>
                <a:srgbClr val="000000"/>
              </a:buClr>
              <a:buSzPts val="2220"/>
              <a:buNone/>
            </a:pPr>
            <a:r>
              <a:rPr lang="en-US" sz="2220">
                <a:solidFill>
                  <a:srgbClr val="000000"/>
                </a:solidFill>
              </a:rPr>
              <a:t>	If we consider a tourist from a foreign country whenever needed to know locations to visit, he/she needs to relies on local people or internet-based applications. Even then most important information may be lost or even misled.</a:t>
            </a:r>
            <a:endParaRPr/>
          </a:p>
          <a:p>
            <a:pPr marL="0" lvl="0" indent="0" algn="l" rtl="0">
              <a:lnSpc>
                <a:spcPct val="70000"/>
              </a:lnSpc>
              <a:spcBef>
                <a:spcPts val="1000"/>
              </a:spcBef>
              <a:spcAft>
                <a:spcPts val="0"/>
              </a:spcAft>
              <a:buClr>
                <a:srgbClr val="000000"/>
              </a:buClr>
              <a:buSzPts val="2220"/>
              <a:buNone/>
            </a:pPr>
            <a:r>
              <a:rPr lang="en-US" sz="2220">
                <a:solidFill>
                  <a:srgbClr val="000000"/>
                </a:solidFill>
              </a:rPr>
              <a:t>	To approach this challenge, our target is on an internet based smart phone solution. They access maps and their current location through the mobile applications. But they are unable to know the important places nearby and their information in Sri Lanka from these solutions.		</a:t>
            </a:r>
            <a:endParaRPr/>
          </a:p>
          <a:p>
            <a:pPr marL="0" lvl="0" indent="0" algn="l" rtl="0">
              <a:lnSpc>
                <a:spcPct val="70000"/>
              </a:lnSpc>
              <a:spcBef>
                <a:spcPts val="1000"/>
              </a:spcBef>
              <a:spcAft>
                <a:spcPts val="0"/>
              </a:spcAft>
              <a:buClr>
                <a:srgbClr val="000000"/>
              </a:buClr>
              <a:buSzPts val="2220"/>
              <a:buNone/>
            </a:pPr>
            <a:r>
              <a:rPr lang="en-US" sz="2220">
                <a:solidFill>
                  <a:srgbClr val="000000"/>
                </a:solidFill>
              </a:rPr>
              <a:t>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7">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BCA760-5212-4607-855C-FC0C31D229AC}"/>
              </a:ext>
            </a:extLst>
          </p:cNvPr>
          <p:cNvSpPr>
            <a:spLocks noGrp="1"/>
          </p:cNvSpPr>
          <p:nvPr>
            <p:ph type="ctrTitle"/>
          </p:nvPr>
        </p:nvSpPr>
        <p:spPr>
          <a:xfrm>
            <a:off x="6746627" y="989196"/>
            <a:ext cx="4645250" cy="2889114"/>
          </a:xfrm>
        </p:spPr>
        <p:txBody>
          <a:bodyPr anchor="b">
            <a:normAutofit/>
          </a:bodyPr>
          <a:lstStyle/>
          <a:p>
            <a:pPr algn="l"/>
            <a:r>
              <a:rPr lang="en-US">
                <a:solidFill>
                  <a:schemeClr val="bg1"/>
                </a:solidFill>
              </a:rPr>
              <a:t>Q&amp;A</a:t>
            </a:r>
          </a:p>
        </p:txBody>
      </p:sp>
      <p:sp>
        <p:nvSpPr>
          <p:cNvPr id="3" name="Subtitle 2">
            <a:extLst>
              <a:ext uri="{FF2B5EF4-FFF2-40B4-BE49-F238E27FC236}">
                <a16:creationId xmlns:a16="http://schemas.microsoft.com/office/drawing/2014/main" id="{89C593A7-CB3C-4BA3-B46C-FABB2EF96F15}"/>
              </a:ext>
            </a:extLst>
          </p:cNvPr>
          <p:cNvSpPr>
            <a:spLocks noGrp="1"/>
          </p:cNvSpPr>
          <p:nvPr>
            <p:ph type="subTitle" idx="1"/>
          </p:nvPr>
        </p:nvSpPr>
        <p:spPr>
          <a:xfrm>
            <a:off x="6443536" y="3878311"/>
            <a:ext cx="4948341" cy="2020446"/>
          </a:xfrm>
        </p:spPr>
        <p:txBody>
          <a:bodyPr anchor="t">
            <a:normAutofit fontScale="70000" lnSpcReduction="20000"/>
          </a:bodyPr>
          <a:lstStyle/>
          <a:p>
            <a:pPr algn="l"/>
            <a:r>
              <a:rPr lang="en-GB" sz="1600">
                <a:solidFill>
                  <a:schemeClr val="bg1"/>
                </a:solidFill>
              </a:rPr>
              <a:t>      </a:t>
            </a:r>
            <a:r>
              <a:rPr lang="en-GB" sz="3200">
                <a:solidFill>
                  <a:schemeClr val="bg1"/>
                </a:solidFill>
              </a:rPr>
              <a:t>  This component will use Natural Language Understanding to process user’s question and separate its important phrase and querying it to get the answer from well-known online databases/sites. (Wikipedia, Google etc.)</a:t>
            </a:r>
            <a:endParaRPr lang="en-US" sz="3200">
              <a:solidFill>
                <a:schemeClr val="bg1"/>
              </a:solidFill>
            </a:endParaRPr>
          </a:p>
        </p:txBody>
      </p:sp>
      <p:sp>
        <p:nvSpPr>
          <p:cNvPr id="16" name="Freeform: Shape 19">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21">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9">
            <a:extLst>
              <a:ext uri="{FF2B5EF4-FFF2-40B4-BE49-F238E27FC236}">
                <a16:creationId xmlns:a16="http://schemas.microsoft.com/office/drawing/2014/main" id="{74B8971C-A885-4A22-9909-7F5A07D8D28D}"/>
              </a:ext>
            </a:extLst>
          </p:cNvPr>
          <p:cNvPicPr>
            <a:picLocks noChangeAspect="1"/>
          </p:cNvPicPr>
          <p:nvPr/>
        </p:nvPicPr>
        <p:blipFill>
          <a:blip r:embed="rId3"/>
          <a:stretch>
            <a:fillRect/>
          </a:stretch>
        </p:blipFill>
        <p:spPr>
          <a:xfrm>
            <a:off x="419382" y="1611518"/>
            <a:ext cx="4047843" cy="2266792"/>
          </a:xfrm>
          <a:prstGeom prst="rect">
            <a:avLst/>
          </a:prstGeom>
        </p:spPr>
      </p:pic>
    </p:spTree>
    <p:extLst>
      <p:ext uri="{BB962C8B-B14F-4D97-AF65-F5344CB8AC3E}">
        <p14:creationId xmlns:p14="http://schemas.microsoft.com/office/powerpoint/2010/main" val="3206046313"/>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80FE48-0189-424D-AB39-AFEEF1109F2D}"/>
              </a:ext>
            </a:extLst>
          </p:cNvPr>
          <p:cNvSpPr>
            <a:spLocks noGrp="1"/>
          </p:cNvSpPr>
          <p:nvPr>
            <p:ph type="ctrTitle"/>
          </p:nvPr>
        </p:nvSpPr>
        <p:spPr>
          <a:xfrm>
            <a:off x="6746628" y="1783959"/>
            <a:ext cx="4645250" cy="2889114"/>
          </a:xfrm>
        </p:spPr>
        <p:txBody>
          <a:bodyPr anchor="b">
            <a:normAutofit/>
          </a:bodyPr>
          <a:lstStyle/>
          <a:p>
            <a:pPr algn="l"/>
            <a:r>
              <a:rPr lang="en-US">
                <a:solidFill>
                  <a:schemeClr val="bg1"/>
                </a:solidFill>
              </a:rPr>
              <a:t>UX Testing</a:t>
            </a:r>
          </a:p>
        </p:txBody>
      </p:sp>
      <p:sp>
        <p:nvSpPr>
          <p:cNvPr id="3" name="Subtitle 2">
            <a:extLst>
              <a:ext uri="{FF2B5EF4-FFF2-40B4-BE49-F238E27FC236}">
                <a16:creationId xmlns:a16="http://schemas.microsoft.com/office/drawing/2014/main" id="{B3861D8E-E222-4D50-8743-F66547AE0B62}"/>
              </a:ext>
            </a:extLst>
          </p:cNvPr>
          <p:cNvSpPr>
            <a:spLocks noGrp="1"/>
          </p:cNvSpPr>
          <p:nvPr>
            <p:ph type="subTitle" idx="1"/>
          </p:nvPr>
        </p:nvSpPr>
        <p:spPr>
          <a:xfrm>
            <a:off x="6746627" y="4750893"/>
            <a:ext cx="4645250" cy="1147863"/>
          </a:xfrm>
        </p:spPr>
        <p:txBody>
          <a:bodyPr anchor="t">
            <a:normAutofit/>
          </a:bodyPr>
          <a:lstStyle/>
          <a:p>
            <a:pPr algn="l"/>
            <a:r>
              <a:rPr lang="en-US" sz="1700">
                <a:solidFill>
                  <a:schemeClr val="bg1"/>
                </a:solidFill>
              </a:rPr>
              <a:t>This component will look into </a:t>
            </a:r>
            <a:r>
              <a:rPr lang="en-GB" sz="1700">
                <a:solidFill>
                  <a:schemeClr val="bg1"/>
                </a:solidFill>
              </a:rPr>
              <a:t>Testing the UX using HCI evaluation techniques and using them to improve the user interface.</a:t>
            </a:r>
            <a:endParaRPr lang="en-US" sz="1700">
              <a:solidFill>
                <a:schemeClr val="bg1"/>
              </a:solidFill>
            </a:endParaRPr>
          </a:p>
        </p:txBody>
      </p:sp>
      <p:sp>
        <p:nvSpPr>
          <p:cNvPr id="13"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Graphic 6" descr="Rat">
            <a:extLst>
              <a:ext uri="{FF2B5EF4-FFF2-40B4-BE49-F238E27FC236}">
                <a16:creationId xmlns:a16="http://schemas.microsoft.com/office/drawing/2014/main" id="{340032B6-9012-4B3C-B25D-CE44AA8B5B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3971811392"/>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5CC4496-347E-4A84-85C8-E5ED13DD9D09}"/>
              </a:ext>
            </a:extLst>
          </p:cNvPr>
          <p:cNvSpPr>
            <a:spLocks noGrp="1"/>
          </p:cNvSpPr>
          <p:nvPr>
            <p:ph type="ctrTitle"/>
          </p:nvPr>
        </p:nvSpPr>
        <p:spPr>
          <a:xfrm>
            <a:off x="640079" y="2053641"/>
            <a:ext cx="3669161" cy="2760098"/>
          </a:xfrm>
        </p:spPr>
        <p:txBody>
          <a:bodyPr vert="horz" lIns="91440" tIns="45720" rIns="91440" bIns="45720" rtlCol="0" anchor="ctr">
            <a:normAutofit/>
          </a:bodyPr>
          <a:lstStyle/>
          <a:p>
            <a:pPr algn="l">
              <a:spcBef>
                <a:spcPct val="0"/>
              </a:spcBef>
            </a:pPr>
            <a:r>
              <a:rPr lang="en-US" sz="4400" kern="1200">
                <a:solidFill>
                  <a:srgbClr val="FFFFFF"/>
                </a:solidFill>
                <a:latin typeface="+mj-lt"/>
                <a:ea typeface="+mj-ea"/>
                <a:cs typeface="+mj-cs"/>
              </a:rPr>
              <a:t>Ways of Conducting HCI evaluations</a:t>
            </a:r>
          </a:p>
        </p:txBody>
      </p:sp>
      <p:sp>
        <p:nvSpPr>
          <p:cNvPr id="3" name="Subtitle 2">
            <a:extLst>
              <a:ext uri="{FF2B5EF4-FFF2-40B4-BE49-F238E27FC236}">
                <a16:creationId xmlns:a16="http://schemas.microsoft.com/office/drawing/2014/main" id="{3A8037F8-E6B6-4E3B-9864-AB955E5AF345}"/>
              </a:ext>
            </a:extLst>
          </p:cNvPr>
          <p:cNvSpPr>
            <a:spLocks noGrp="1"/>
          </p:cNvSpPr>
          <p:nvPr>
            <p:ph type="subTitle" idx="1"/>
          </p:nvPr>
        </p:nvSpPr>
        <p:spPr>
          <a:xfrm>
            <a:off x="6090574" y="801866"/>
            <a:ext cx="5306084" cy="5230634"/>
          </a:xfrm>
        </p:spPr>
        <p:txBody>
          <a:bodyPr vert="horz" lIns="91440" tIns="45720" rIns="91440" bIns="45720" rtlCol="0" anchor="ctr">
            <a:normAutofit/>
          </a:bodyPr>
          <a:lstStyle/>
          <a:p>
            <a:pPr marL="285750" indent="-228600" algn="l">
              <a:buFont typeface="Arial" panose="020B0604020202020204" pitchFamily="34" charset="0"/>
              <a:buChar char="•"/>
            </a:pPr>
            <a:r>
              <a:rPr lang="en-US" sz="2200" b="1" kern="1200">
                <a:solidFill>
                  <a:srgbClr val="000000"/>
                </a:solidFill>
                <a:latin typeface="+mn-lt"/>
                <a:ea typeface="+mn-ea"/>
                <a:cs typeface="+mn-cs"/>
              </a:rPr>
              <a:t>Formative</a:t>
            </a:r>
          </a:p>
          <a:p>
            <a:pPr marL="0" indent="-228600" algn="l">
              <a:buFont typeface="Arial" panose="020B0604020202020204" pitchFamily="34" charset="0"/>
              <a:buChar char="•"/>
            </a:pPr>
            <a:r>
              <a:rPr lang="en-US" sz="2200" kern="1200">
                <a:solidFill>
                  <a:srgbClr val="000000"/>
                </a:solidFill>
                <a:latin typeface="+mn-lt"/>
                <a:ea typeface="+mn-ea"/>
                <a:cs typeface="+mn-cs"/>
              </a:rPr>
              <a:t>Check functionality</a:t>
            </a:r>
          </a:p>
          <a:p>
            <a:pPr marL="0" indent="-228600" algn="l">
              <a:buFont typeface="Arial" panose="020B0604020202020204" pitchFamily="34" charset="0"/>
              <a:buChar char="•"/>
            </a:pPr>
            <a:r>
              <a:rPr lang="en-US" sz="2200" kern="1200">
                <a:solidFill>
                  <a:srgbClr val="000000"/>
                </a:solidFill>
                <a:latin typeface="+mn-lt"/>
                <a:ea typeface="+mn-ea"/>
                <a:cs typeface="+mn-cs"/>
              </a:rPr>
              <a:t>Requires small amount of users</a:t>
            </a:r>
          </a:p>
          <a:p>
            <a:pPr marL="0" indent="-228600" algn="l">
              <a:buFont typeface="Arial" panose="020B0604020202020204" pitchFamily="34" charset="0"/>
              <a:buChar char="•"/>
            </a:pPr>
            <a:endParaRPr lang="en-US" sz="2200" kern="1200">
              <a:solidFill>
                <a:srgbClr val="000000"/>
              </a:solidFill>
              <a:latin typeface="+mn-lt"/>
              <a:ea typeface="+mn-ea"/>
              <a:cs typeface="+mn-cs"/>
            </a:endParaRPr>
          </a:p>
          <a:p>
            <a:pPr marL="342900" indent="-228600" algn="l">
              <a:buFont typeface="Arial" panose="020B0604020202020204" pitchFamily="34" charset="0"/>
              <a:buChar char="•"/>
            </a:pPr>
            <a:r>
              <a:rPr lang="en-US" sz="2200" b="1" kern="1200">
                <a:solidFill>
                  <a:srgbClr val="000000"/>
                </a:solidFill>
                <a:latin typeface="+mn-lt"/>
                <a:ea typeface="+mn-ea"/>
                <a:cs typeface="+mn-cs"/>
              </a:rPr>
              <a:t>Summative</a:t>
            </a:r>
          </a:p>
          <a:p>
            <a:pPr indent="-228600" algn="l">
              <a:buFont typeface="Arial" panose="020B0604020202020204" pitchFamily="34" charset="0"/>
              <a:buChar char="•"/>
            </a:pPr>
            <a:r>
              <a:rPr lang="en-US" sz="2200" kern="1200">
                <a:solidFill>
                  <a:srgbClr val="000000"/>
                </a:solidFill>
                <a:latin typeface="+mn-lt"/>
                <a:ea typeface="+mn-ea"/>
                <a:cs typeface="+mn-cs"/>
              </a:rPr>
              <a:t>real life use</a:t>
            </a:r>
          </a:p>
          <a:p>
            <a:pPr indent="-228600" algn="l">
              <a:buFont typeface="Arial" panose="020B0604020202020204" pitchFamily="34" charset="0"/>
              <a:buChar char="•"/>
            </a:pPr>
            <a:r>
              <a:rPr lang="en-US" sz="2200" kern="1200">
                <a:solidFill>
                  <a:srgbClr val="000000"/>
                </a:solidFill>
                <a:latin typeface="+mn-lt"/>
                <a:ea typeface="+mn-ea"/>
                <a:cs typeface="+mn-cs"/>
              </a:rPr>
              <a:t> User satisfaction</a:t>
            </a:r>
          </a:p>
          <a:p>
            <a:pPr marL="0" indent="-228600" algn="l">
              <a:buFont typeface="Arial" panose="020B0604020202020204" pitchFamily="34" charset="0"/>
              <a:buChar char="•"/>
            </a:pPr>
            <a:r>
              <a:rPr lang="en-US" sz="2200" kern="1200">
                <a:solidFill>
                  <a:srgbClr val="000000"/>
                </a:solidFill>
                <a:latin typeface="+mn-lt"/>
                <a:ea typeface="+mn-ea"/>
                <a:cs typeface="+mn-cs"/>
              </a:rPr>
              <a:t>E.g.: heuristic evaluation: </a:t>
            </a:r>
          </a:p>
          <a:p>
            <a:pPr marL="0" indent="-228600" algn="l">
              <a:buFont typeface="Arial" panose="020B0604020202020204" pitchFamily="34" charset="0"/>
              <a:buChar char="•"/>
            </a:pPr>
            <a:r>
              <a:rPr lang="en-US" sz="2200" kern="1200">
                <a:solidFill>
                  <a:srgbClr val="000000"/>
                </a:solidFill>
                <a:latin typeface="+mn-lt"/>
                <a:ea typeface="+mn-ea"/>
                <a:cs typeface="+mn-cs"/>
              </a:rPr>
              <a:t>assessment of digital experience to identify usability issues</a:t>
            </a:r>
          </a:p>
          <a:p>
            <a:pPr indent="-228600" algn="l">
              <a:buFont typeface="Arial" panose="020B0604020202020204" pitchFamily="34" charset="0"/>
              <a:buChar char="•"/>
            </a:pPr>
            <a:r>
              <a:rPr lang="en-US" sz="2200" kern="1200">
                <a:solidFill>
                  <a:srgbClr val="000000"/>
                </a:solidFill>
                <a:latin typeface="+mn-lt"/>
                <a:ea typeface="+mn-ea"/>
                <a:cs typeface="+mn-cs"/>
              </a:rPr>
              <a:t>which conflict with known practices</a:t>
            </a:r>
          </a:p>
          <a:p>
            <a:pPr marL="0" indent="-228600" algn="l">
              <a:buFont typeface="Arial" panose="020B0604020202020204" pitchFamily="34" charset="0"/>
              <a:buChar char="•"/>
            </a:pPr>
            <a:endParaRPr lang="en-US" sz="2200" kern="1200">
              <a:solidFill>
                <a:srgbClr val="000000"/>
              </a:solidFill>
              <a:latin typeface="+mn-lt"/>
              <a:ea typeface="+mn-ea"/>
              <a:cs typeface="+mn-cs"/>
            </a:endParaRPr>
          </a:p>
          <a:p>
            <a:pPr marL="0" indent="-228600" algn="l">
              <a:buFont typeface="Arial" panose="020B0604020202020204" pitchFamily="34" charset="0"/>
              <a:buChar char="•"/>
            </a:pPr>
            <a:endParaRPr lang="en-US" sz="2200" kern="1200">
              <a:solidFill>
                <a:srgbClr val="000000"/>
              </a:solidFill>
              <a:latin typeface="+mn-lt"/>
              <a:ea typeface="+mn-ea"/>
              <a:cs typeface="+mn-cs"/>
            </a:endParaRPr>
          </a:p>
          <a:p>
            <a:pPr indent="-228600" algn="l">
              <a:buFont typeface="Arial" panose="020B0604020202020204" pitchFamily="34" charset="0"/>
              <a:buChar char="•"/>
            </a:pPr>
            <a:endParaRPr lang="en-US" sz="2200" kern="1200">
              <a:solidFill>
                <a:srgbClr val="000000"/>
              </a:solidFill>
              <a:latin typeface="+mn-lt"/>
              <a:ea typeface="+mn-ea"/>
              <a:cs typeface="+mn-cs"/>
            </a:endParaRPr>
          </a:p>
        </p:txBody>
      </p:sp>
    </p:spTree>
    <p:extLst>
      <p:ext uri="{BB962C8B-B14F-4D97-AF65-F5344CB8AC3E}">
        <p14:creationId xmlns:p14="http://schemas.microsoft.com/office/powerpoint/2010/main" val="11923721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3C8ECD4-E5E8-406D-A096-E56B005BB7FB}"/>
              </a:ext>
            </a:extLst>
          </p:cNvPr>
          <p:cNvSpPr>
            <a:spLocks noGrp="1"/>
          </p:cNvSpPr>
          <p:nvPr>
            <p:ph type="ctrTitle"/>
          </p:nvPr>
        </p:nvSpPr>
        <p:spPr>
          <a:xfrm>
            <a:off x="640079" y="2053641"/>
            <a:ext cx="3669161" cy="2760098"/>
          </a:xfrm>
        </p:spPr>
        <p:txBody>
          <a:bodyPr vert="horz" lIns="91440" tIns="45720" rIns="91440" bIns="45720" rtlCol="0" anchor="ctr">
            <a:normAutofit/>
          </a:bodyPr>
          <a:lstStyle/>
          <a:p>
            <a:pPr algn="l">
              <a:spcBef>
                <a:spcPct val="0"/>
              </a:spcBef>
            </a:pPr>
            <a:r>
              <a:rPr lang="en-US" sz="3700" kern="1200">
                <a:solidFill>
                  <a:srgbClr val="FFFFFF"/>
                </a:solidFill>
                <a:latin typeface="+mj-lt"/>
                <a:ea typeface="+mj-ea"/>
                <a:cs typeface="+mj-cs"/>
              </a:rPr>
              <a:t>Ways of Conducting HCI evaluations</a:t>
            </a:r>
          </a:p>
          <a:p>
            <a:pPr algn="l">
              <a:spcBef>
                <a:spcPct val="0"/>
              </a:spcBef>
            </a:pPr>
            <a:endParaRPr lang="en-US" sz="3700" kern="1200">
              <a:solidFill>
                <a:srgbClr val="FFFFFF"/>
              </a:solidFill>
              <a:latin typeface="+mj-lt"/>
              <a:ea typeface="+mj-ea"/>
              <a:cs typeface="+mj-cs"/>
            </a:endParaRPr>
          </a:p>
        </p:txBody>
      </p:sp>
      <p:sp>
        <p:nvSpPr>
          <p:cNvPr id="3" name="Subtitle 2">
            <a:extLst>
              <a:ext uri="{FF2B5EF4-FFF2-40B4-BE49-F238E27FC236}">
                <a16:creationId xmlns:a16="http://schemas.microsoft.com/office/drawing/2014/main" id="{EA9040BC-5197-4341-8760-14FA83C05555}"/>
              </a:ext>
            </a:extLst>
          </p:cNvPr>
          <p:cNvSpPr>
            <a:spLocks noGrp="1"/>
          </p:cNvSpPr>
          <p:nvPr>
            <p:ph type="subTitle" idx="1"/>
          </p:nvPr>
        </p:nvSpPr>
        <p:spPr>
          <a:xfrm>
            <a:off x="6090574" y="801866"/>
            <a:ext cx="5306084" cy="5230634"/>
          </a:xfrm>
        </p:spPr>
        <p:txBody>
          <a:bodyPr vert="horz" lIns="91440" tIns="45720" rIns="91440" bIns="45720" rtlCol="0" anchor="ctr">
            <a:normAutofit/>
          </a:bodyPr>
          <a:lstStyle/>
          <a:p>
            <a:pPr indent="-228600" algn="l">
              <a:buFont typeface="Arial" panose="020B0604020202020204" pitchFamily="34" charset="0"/>
              <a:buChar char="•"/>
            </a:pPr>
            <a:r>
              <a:rPr lang="en-US" b="1" kern="1200">
                <a:solidFill>
                  <a:srgbClr val="000000"/>
                </a:solidFill>
                <a:latin typeface="+mn-lt"/>
                <a:ea typeface="+mn-ea"/>
                <a:cs typeface="+mn-cs"/>
              </a:rPr>
              <a:t>Behavioral</a:t>
            </a:r>
          </a:p>
          <a:p>
            <a:pPr marL="50800" indent="-228600" algn="l">
              <a:buFont typeface="Arial" panose="020B0604020202020204" pitchFamily="34" charset="0"/>
              <a:buChar char="•"/>
            </a:pPr>
            <a:r>
              <a:rPr lang="en-US" kern="1200">
                <a:solidFill>
                  <a:srgbClr val="000000"/>
                </a:solidFill>
                <a:latin typeface="+mn-lt"/>
                <a:ea typeface="+mn-ea"/>
                <a:cs typeface="+mn-cs"/>
              </a:rPr>
              <a:t>Observing user behavior</a:t>
            </a:r>
          </a:p>
          <a:p>
            <a:pPr marL="393700" indent="-228600" algn="l">
              <a:buFont typeface="Arial" panose="020B0604020202020204" pitchFamily="34" charset="0"/>
              <a:buChar char="•"/>
            </a:pPr>
            <a:r>
              <a:rPr lang="en-US" b="1" kern="1200">
                <a:solidFill>
                  <a:srgbClr val="000000"/>
                </a:solidFill>
                <a:latin typeface="+mn-lt"/>
                <a:ea typeface="+mn-ea"/>
                <a:cs typeface="+mn-cs"/>
              </a:rPr>
              <a:t>Attitudinal</a:t>
            </a:r>
          </a:p>
          <a:p>
            <a:pPr marL="50800" indent="-228600" algn="l">
              <a:buFont typeface="Arial" panose="020B0604020202020204" pitchFamily="34" charset="0"/>
              <a:buChar char="•"/>
            </a:pPr>
            <a:r>
              <a:rPr lang="en-US" kern="1200">
                <a:solidFill>
                  <a:srgbClr val="000000"/>
                </a:solidFill>
                <a:latin typeface="+mn-lt"/>
                <a:ea typeface="+mn-ea"/>
                <a:cs typeface="+mn-cs"/>
              </a:rPr>
              <a:t>Self-reported by users</a:t>
            </a:r>
          </a:p>
          <a:p>
            <a:pPr marL="393700" indent="-228600" algn="l">
              <a:buFont typeface="Arial" panose="020B0604020202020204" pitchFamily="34" charset="0"/>
              <a:buChar char="•"/>
            </a:pPr>
            <a:r>
              <a:rPr lang="en-US" b="1" kern="1200">
                <a:solidFill>
                  <a:srgbClr val="000000"/>
                </a:solidFill>
                <a:latin typeface="+mn-lt"/>
                <a:ea typeface="+mn-ea"/>
                <a:cs typeface="+mn-cs"/>
              </a:rPr>
              <a:t>Quantitative</a:t>
            </a:r>
          </a:p>
          <a:p>
            <a:pPr marL="50800" indent="-228600" algn="l">
              <a:buFont typeface="Arial" panose="020B0604020202020204" pitchFamily="34" charset="0"/>
              <a:buChar char="•"/>
            </a:pPr>
            <a:r>
              <a:rPr lang="en-US" kern="1200">
                <a:solidFill>
                  <a:srgbClr val="000000"/>
                </a:solidFill>
                <a:latin typeface="+mn-lt"/>
                <a:ea typeface="+mn-ea"/>
                <a:cs typeface="+mn-cs"/>
              </a:rPr>
              <a:t>Usability tests</a:t>
            </a:r>
          </a:p>
          <a:p>
            <a:pPr marL="393700" indent="-228600" algn="l">
              <a:buFont typeface="Arial" panose="020B0604020202020204" pitchFamily="34" charset="0"/>
              <a:buChar char="•"/>
            </a:pPr>
            <a:r>
              <a:rPr lang="en-US" b="1" kern="1200">
                <a:solidFill>
                  <a:srgbClr val="000000"/>
                </a:solidFill>
                <a:latin typeface="+mn-lt"/>
                <a:ea typeface="+mn-ea"/>
                <a:cs typeface="+mn-cs"/>
              </a:rPr>
              <a:t>Qualitative</a:t>
            </a:r>
          </a:p>
          <a:p>
            <a:pPr marL="50800" indent="-228600" algn="l">
              <a:buFont typeface="Arial" panose="020B0604020202020204" pitchFamily="34" charset="0"/>
              <a:buChar char="•"/>
            </a:pPr>
            <a:r>
              <a:rPr lang="en-US" kern="1200">
                <a:solidFill>
                  <a:srgbClr val="000000"/>
                </a:solidFill>
                <a:latin typeface="+mn-lt"/>
                <a:ea typeface="+mn-ea"/>
                <a:cs typeface="+mn-cs"/>
              </a:rPr>
              <a:t>field study(observe user behavior)</a:t>
            </a:r>
          </a:p>
          <a:p>
            <a:pPr marL="50800" indent="-228600" algn="l">
              <a:buFont typeface="Arial" panose="020B0604020202020204" pitchFamily="34" charset="0"/>
              <a:buChar char="•"/>
            </a:pPr>
            <a:r>
              <a:rPr lang="en-US" kern="1200">
                <a:solidFill>
                  <a:srgbClr val="000000"/>
                </a:solidFill>
                <a:latin typeface="+mn-lt"/>
                <a:ea typeface="+mn-ea"/>
                <a:cs typeface="+mn-cs"/>
              </a:rPr>
              <a:t>survey</a:t>
            </a:r>
          </a:p>
        </p:txBody>
      </p:sp>
    </p:spTree>
    <p:extLst>
      <p:ext uri="{BB962C8B-B14F-4D97-AF65-F5344CB8AC3E}">
        <p14:creationId xmlns:p14="http://schemas.microsoft.com/office/powerpoint/2010/main" val="18624323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DD343D2-9A76-43F9-BB86-F04640D96FA3}"/>
              </a:ext>
            </a:extLst>
          </p:cNvPr>
          <p:cNvSpPr>
            <a:spLocks noGrp="1"/>
          </p:cNvSpPr>
          <p:nvPr>
            <p:ph type="ctrTitle"/>
          </p:nvPr>
        </p:nvSpPr>
        <p:spPr>
          <a:xfrm>
            <a:off x="640079" y="2053641"/>
            <a:ext cx="3669161" cy="2760098"/>
          </a:xfrm>
        </p:spPr>
        <p:txBody>
          <a:bodyPr vert="horz" lIns="91440" tIns="45720" rIns="91440" bIns="45720" rtlCol="0" anchor="ctr">
            <a:normAutofit/>
          </a:bodyPr>
          <a:lstStyle/>
          <a:p>
            <a:pPr algn="l">
              <a:spcBef>
                <a:spcPct val="0"/>
              </a:spcBef>
            </a:pPr>
            <a:r>
              <a:rPr lang="en-US" sz="2100" kern="1200">
                <a:solidFill>
                  <a:srgbClr val="FFFFFF"/>
                </a:solidFill>
                <a:latin typeface="+mj-lt"/>
                <a:ea typeface="+mj-ea"/>
                <a:cs typeface="+mj-cs"/>
              </a:rPr>
              <a:t>Ways of Conducting HCI evaluations</a:t>
            </a:r>
          </a:p>
        </p:txBody>
      </p:sp>
      <p:sp>
        <p:nvSpPr>
          <p:cNvPr id="3" name="Subtitle 2">
            <a:extLst>
              <a:ext uri="{FF2B5EF4-FFF2-40B4-BE49-F238E27FC236}">
                <a16:creationId xmlns:a16="http://schemas.microsoft.com/office/drawing/2014/main" id="{04D57B1D-CE0C-4ECA-99C1-C2767BF52B3D}"/>
              </a:ext>
            </a:extLst>
          </p:cNvPr>
          <p:cNvSpPr>
            <a:spLocks noGrp="1"/>
          </p:cNvSpPr>
          <p:nvPr>
            <p:ph type="subTitle" idx="1"/>
          </p:nvPr>
        </p:nvSpPr>
        <p:spPr>
          <a:xfrm>
            <a:off x="6090574" y="801866"/>
            <a:ext cx="5306084" cy="5230634"/>
          </a:xfrm>
        </p:spPr>
        <p:txBody>
          <a:bodyPr vert="horz" lIns="91440" tIns="45720" rIns="91440" bIns="45720" rtlCol="0" anchor="ctr">
            <a:normAutofit/>
          </a:bodyPr>
          <a:lstStyle/>
          <a:p>
            <a:pPr indent="-228600" algn="l">
              <a:buFont typeface="Arial" panose="020B0604020202020204" pitchFamily="34" charset="0"/>
              <a:buChar char="•"/>
            </a:pPr>
            <a:r>
              <a:rPr lang="en-US" b="1" kern="1200">
                <a:solidFill>
                  <a:srgbClr val="000000"/>
                </a:solidFill>
                <a:latin typeface="+mn-lt"/>
                <a:ea typeface="+mn-ea"/>
                <a:cs typeface="+mn-cs"/>
              </a:rPr>
              <a:t>Controlled environment</a:t>
            </a:r>
          </a:p>
          <a:p>
            <a:pPr marL="50800" indent="-228600" algn="l">
              <a:buFont typeface="Arial" panose="020B0604020202020204" pitchFamily="34" charset="0"/>
              <a:buChar char="•"/>
            </a:pPr>
            <a:r>
              <a:rPr lang="en-US" kern="1200">
                <a:solidFill>
                  <a:srgbClr val="000000"/>
                </a:solidFill>
                <a:latin typeface="+mn-lt"/>
                <a:ea typeface="+mn-ea"/>
                <a:cs typeface="+mn-cs"/>
              </a:rPr>
              <a:t>focus groups</a:t>
            </a:r>
          </a:p>
          <a:p>
            <a:pPr marL="50800" indent="-228600" algn="l">
              <a:buFont typeface="Arial" panose="020B0604020202020204" pitchFamily="34" charset="0"/>
              <a:buChar char="•"/>
            </a:pPr>
            <a:r>
              <a:rPr lang="en-US" kern="1200">
                <a:solidFill>
                  <a:srgbClr val="000000"/>
                </a:solidFill>
                <a:latin typeface="+mn-lt"/>
                <a:ea typeface="+mn-ea"/>
                <a:cs typeface="+mn-cs"/>
              </a:rPr>
              <a:t>lab usability test</a:t>
            </a:r>
          </a:p>
          <a:p>
            <a:pPr marL="50800" indent="-228600" algn="l">
              <a:buFont typeface="Arial" panose="020B0604020202020204" pitchFamily="34" charset="0"/>
              <a:buChar char="•"/>
            </a:pPr>
            <a:r>
              <a:rPr lang="en-US" kern="1200">
                <a:solidFill>
                  <a:srgbClr val="000000"/>
                </a:solidFill>
                <a:latin typeface="+mn-lt"/>
                <a:ea typeface="+mn-ea"/>
                <a:cs typeface="+mn-cs"/>
              </a:rPr>
              <a:t>interviews</a:t>
            </a:r>
          </a:p>
          <a:p>
            <a:pPr indent="-228600" algn="l">
              <a:buFont typeface="Arial" panose="020B0604020202020204" pitchFamily="34" charset="0"/>
              <a:buChar char="•"/>
            </a:pPr>
            <a:r>
              <a:rPr lang="en-US" b="1" kern="1200">
                <a:solidFill>
                  <a:srgbClr val="000000"/>
                </a:solidFill>
                <a:latin typeface="+mn-lt"/>
                <a:ea typeface="+mn-ea"/>
                <a:cs typeface="+mn-cs"/>
              </a:rPr>
              <a:t>Contextual environment</a:t>
            </a:r>
          </a:p>
          <a:p>
            <a:pPr marL="50800" indent="-228600" algn="l">
              <a:buFont typeface="Arial" panose="020B0604020202020204" pitchFamily="34" charset="0"/>
              <a:buChar char="•"/>
            </a:pPr>
            <a:r>
              <a:rPr lang="en-US" kern="1200">
                <a:solidFill>
                  <a:srgbClr val="000000"/>
                </a:solidFill>
                <a:latin typeface="+mn-lt"/>
                <a:ea typeface="+mn-ea"/>
                <a:cs typeface="+mn-cs"/>
              </a:rPr>
              <a:t>remote usability test</a:t>
            </a:r>
          </a:p>
          <a:p>
            <a:pPr marL="50800" indent="-228600" algn="l">
              <a:buFont typeface="Arial" panose="020B0604020202020204" pitchFamily="34" charset="0"/>
              <a:buChar char="•"/>
            </a:pPr>
            <a:r>
              <a:rPr lang="en-US" kern="1200">
                <a:solidFill>
                  <a:srgbClr val="000000"/>
                </a:solidFill>
                <a:latin typeface="+mn-lt"/>
                <a:ea typeface="+mn-ea"/>
                <a:cs typeface="+mn-cs"/>
              </a:rPr>
              <a:t>field studies</a:t>
            </a:r>
          </a:p>
          <a:p>
            <a:pPr marL="50800" indent="-228600" algn="l">
              <a:buFont typeface="Arial" panose="020B0604020202020204" pitchFamily="34" charset="0"/>
              <a:buChar char="•"/>
            </a:pPr>
            <a:r>
              <a:rPr lang="en-US" kern="1200">
                <a:solidFill>
                  <a:srgbClr val="000000"/>
                </a:solidFill>
                <a:latin typeface="+mn-lt"/>
                <a:ea typeface="+mn-ea"/>
                <a:cs typeface="+mn-cs"/>
              </a:rPr>
              <a:t>video studies</a:t>
            </a:r>
          </a:p>
          <a:p>
            <a:pPr marL="50800" indent="-228600" algn="l">
              <a:buFont typeface="Arial" panose="020B0604020202020204" pitchFamily="34" charset="0"/>
              <a:buChar char="•"/>
            </a:pPr>
            <a:r>
              <a:rPr lang="en-US" kern="1200">
                <a:solidFill>
                  <a:srgbClr val="000000"/>
                </a:solidFill>
                <a:latin typeface="+mn-lt"/>
                <a:ea typeface="+mn-ea"/>
                <a:cs typeface="+mn-cs"/>
              </a:rPr>
              <a:t>Intercept studies</a:t>
            </a:r>
          </a:p>
        </p:txBody>
      </p:sp>
    </p:spTree>
    <p:extLst>
      <p:ext uri="{BB962C8B-B14F-4D97-AF65-F5344CB8AC3E}">
        <p14:creationId xmlns:p14="http://schemas.microsoft.com/office/powerpoint/2010/main" val="33434565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155B932-3634-4D26-A9FD-6502B7EC05E3}"/>
              </a:ext>
            </a:extLst>
          </p:cNvPr>
          <p:cNvSpPr>
            <a:spLocks noGrp="1"/>
          </p:cNvSpPr>
          <p:nvPr>
            <p:ph type="title"/>
          </p:nvPr>
        </p:nvSpPr>
        <p:spPr>
          <a:xfrm>
            <a:off x="640079" y="2053641"/>
            <a:ext cx="3669161" cy="2760098"/>
          </a:xfrm>
        </p:spPr>
        <p:txBody>
          <a:bodyPr>
            <a:normAutofit/>
          </a:bodyPr>
          <a:lstStyle/>
          <a:p>
            <a:r>
              <a:rPr lang="en-GB">
                <a:solidFill>
                  <a:srgbClr val="FFFFFF"/>
                </a:solidFill>
              </a:rPr>
              <a:t>Adding a social network aspect to the app</a:t>
            </a:r>
            <a:endParaRPr lang="en-US">
              <a:solidFill>
                <a:srgbClr val="FFFFFF"/>
              </a:solidFill>
            </a:endParaRPr>
          </a:p>
        </p:txBody>
      </p:sp>
      <p:sp>
        <p:nvSpPr>
          <p:cNvPr id="3" name="Text Placeholder 2">
            <a:extLst>
              <a:ext uri="{FF2B5EF4-FFF2-40B4-BE49-F238E27FC236}">
                <a16:creationId xmlns:a16="http://schemas.microsoft.com/office/drawing/2014/main" id="{55F603B5-1935-46F8-9357-E5C7DEA4065B}"/>
              </a:ext>
            </a:extLst>
          </p:cNvPr>
          <p:cNvSpPr>
            <a:spLocks noGrp="1"/>
          </p:cNvSpPr>
          <p:nvPr>
            <p:ph type="body" idx="1"/>
          </p:nvPr>
        </p:nvSpPr>
        <p:spPr>
          <a:xfrm>
            <a:off x="6090574" y="801866"/>
            <a:ext cx="5306084" cy="5230634"/>
          </a:xfrm>
        </p:spPr>
        <p:txBody>
          <a:bodyPr anchor="ctr">
            <a:normAutofit/>
          </a:bodyPr>
          <a:lstStyle/>
          <a:p>
            <a:r>
              <a:rPr lang="en-GB" sz="2400">
                <a:solidFill>
                  <a:srgbClr val="000000"/>
                </a:solidFill>
              </a:rPr>
              <a:t>Mine data from users depending on their permissions.</a:t>
            </a:r>
            <a:endParaRPr lang="en-US" sz="2400">
              <a:solidFill>
                <a:srgbClr val="000000"/>
              </a:solidFill>
            </a:endParaRPr>
          </a:p>
          <a:p>
            <a:r>
              <a:rPr lang="en-GB" sz="2400">
                <a:solidFill>
                  <a:srgbClr val="000000"/>
                </a:solidFill>
              </a:rPr>
              <a:t>Create a platform for users to interact</a:t>
            </a:r>
            <a:endParaRPr lang="en-US" sz="2400">
              <a:solidFill>
                <a:srgbClr val="000000"/>
              </a:solidFill>
            </a:endParaRPr>
          </a:p>
          <a:p>
            <a:endParaRPr lang="en-US" sz="2400">
              <a:solidFill>
                <a:srgbClr val="000000"/>
              </a:solidFill>
            </a:endParaRPr>
          </a:p>
        </p:txBody>
      </p:sp>
    </p:spTree>
    <p:extLst>
      <p:ext uri="{BB962C8B-B14F-4D97-AF65-F5344CB8AC3E}">
        <p14:creationId xmlns:p14="http://schemas.microsoft.com/office/powerpoint/2010/main" val="14310470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5C8A050-E91C-4142-A17F-89950DAD0EBF}"/>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spcBef>
                <a:spcPct val="0"/>
              </a:spcBef>
            </a:pPr>
            <a:r>
              <a:rPr lang="en-US" sz="6000" kern="1200">
                <a:solidFill>
                  <a:srgbClr val="FFFFFF"/>
                </a:solidFill>
                <a:latin typeface="+mj-lt"/>
                <a:ea typeface="+mj-ea"/>
                <a:cs typeface="+mj-cs"/>
              </a:rPr>
              <a:t>THANK YOU</a:t>
            </a:r>
          </a:p>
        </p:txBody>
      </p:sp>
    </p:spTree>
    <p:extLst>
      <p:ext uri="{BB962C8B-B14F-4D97-AF65-F5344CB8AC3E}">
        <p14:creationId xmlns:p14="http://schemas.microsoft.com/office/powerpoint/2010/main" val="2440767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1"/>
        <p:cNvGrpSpPr/>
        <p:nvPr/>
      </p:nvGrpSpPr>
      <p:grpSpPr>
        <a:xfrm>
          <a:off x="0" y="0"/>
          <a:ext cx="0" cy="0"/>
          <a:chOff x="0" y="0"/>
          <a:chExt cx="0" cy="0"/>
        </a:xfrm>
      </p:grpSpPr>
      <p:sp>
        <p:nvSpPr>
          <p:cNvPr id="142" name="Google Shape;142;p19"/>
          <p:cNvSpPr/>
          <p:nvPr/>
        </p:nvSpPr>
        <p:spPr>
          <a:xfrm>
            <a:off x="321564" y="320040"/>
            <a:ext cx="11548872" cy="6217920"/>
          </a:xfrm>
          <a:prstGeom prst="rect">
            <a:avLst/>
          </a:prstGeom>
          <a:solidFill>
            <a:schemeClr val="dk1">
              <a:alpha val="784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3" name="Google Shape;143;p19"/>
          <p:cNvSpPr txBox="1">
            <a:spLocks noGrp="1"/>
          </p:cNvSpPr>
          <p:nvPr>
            <p:ph type="title"/>
          </p:nvPr>
        </p:nvSpPr>
        <p:spPr>
          <a:xfrm>
            <a:off x="838200" y="963877"/>
            <a:ext cx="3494362" cy="4930246"/>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chemeClr val="accent1"/>
              </a:buClr>
              <a:buSzPts val="4400"/>
              <a:buFont typeface="Calibri"/>
              <a:buNone/>
            </a:pPr>
            <a:r>
              <a:rPr lang="en-US">
                <a:solidFill>
                  <a:schemeClr val="accent1"/>
                </a:solidFill>
              </a:rPr>
              <a:t>Overall Description </a:t>
            </a:r>
            <a:br>
              <a:rPr lang="en-US">
                <a:solidFill>
                  <a:schemeClr val="accent1"/>
                </a:solidFill>
              </a:rPr>
            </a:br>
            <a:endParaRPr>
              <a:solidFill>
                <a:schemeClr val="accent1"/>
              </a:solidFill>
            </a:endParaRPr>
          </a:p>
        </p:txBody>
      </p:sp>
      <p:cxnSp>
        <p:nvCxnSpPr>
          <p:cNvPr id="144" name="Google Shape;144;p19"/>
          <p:cNvCxnSpPr/>
          <p:nvPr/>
        </p:nvCxnSpPr>
        <p:spPr>
          <a:xfrm>
            <a:off x="4654296" y="2057400"/>
            <a:ext cx="0" cy="2743200"/>
          </a:xfrm>
          <a:prstGeom prst="straightConnector1">
            <a:avLst/>
          </a:prstGeom>
          <a:noFill/>
          <a:ln w="19050" cap="flat" cmpd="sng">
            <a:solidFill>
              <a:srgbClr val="262626"/>
            </a:solidFill>
            <a:prstDash val="solid"/>
            <a:miter lim="800000"/>
            <a:headEnd type="none" w="sm" len="sm"/>
            <a:tailEnd type="none" w="sm" len="sm"/>
          </a:ln>
        </p:spPr>
      </p:cxnSp>
      <p:sp>
        <p:nvSpPr>
          <p:cNvPr id="145" name="Google Shape;145;p19"/>
          <p:cNvSpPr txBox="1">
            <a:spLocks noGrp="1"/>
          </p:cNvSpPr>
          <p:nvPr>
            <p:ph type="body" idx="1"/>
          </p:nvPr>
        </p:nvSpPr>
        <p:spPr>
          <a:xfrm>
            <a:off x="4976031" y="963877"/>
            <a:ext cx="6377769" cy="4930246"/>
          </a:xfrm>
          <a:prstGeom prst="rect">
            <a:avLst/>
          </a:prstGeom>
          <a:noFill/>
          <a:ln>
            <a:noFill/>
          </a:ln>
        </p:spPr>
        <p:txBody>
          <a:bodyPr spcFirstLastPara="1" wrap="square" lIns="91425" tIns="45700" rIns="91425" bIns="45700" anchor="ctr" anchorCtr="0">
            <a:noAutofit/>
          </a:bodyPr>
          <a:lstStyle/>
          <a:p>
            <a:pPr marL="228600" lvl="0" indent="-228600" algn="l" rtl="0">
              <a:lnSpc>
                <a:spcPct val="90000"/>
              </a:lnSpc>
              <a:spcBef>
                <a:spcPts val="1000"/>
              </a:spcBef>
              <a:spcAft>
                <a:spcPts val="0"/>
              </a:spcAft>
              <a:buClr>
                <a:schemeClr val="dk1"/>
              </a:buClr>
              <a:buSzPts val="2400"/>
              <a:buFont typeface="Noto Sans Symbols"/>
              <a:buChar char="➢"/>
            </a:pPr>
            <a:r>
              <a:rPr lang="en-US" sz="2400"/>
              <a:t>Target Users</a:t>
            </a:r>
            <a:endParaRPr sz="2400"/>
          </a:p>
          <a:p>
            <a:pPr marL="228600" lvl="0" indent="-228600" algn="l" rtl="0">
              <a:lnSpc>
                <a:spcPct val="90000"/>
              </a:lnSpc>
              <a:spcBef>
                <a:spcPts val="1000"/>
              </a:spcBef>
              <a:spcAft>
                <a:spcPts val="0"/>
              </a:spcAft>
              <a:buSzPts val="2400"/>
              <a:buChar char="➢"/>
            </a:pPr>
            <a:r>
              <a:rPr lang="en-US" sz="2400"/>
              <a:t>Benefits and advantages</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0418" y="480918"/>
            <a:ext cx="4685731" cy="815619"/>
          </a:xfrm>
        </p:spPr>
        <p:txBody>
          <a:bodyPr/>
          <a:lstStyle/>
          <a:p>
            <a:pPr algn="l"/>
            <a:r>
              <a:rPr lang="en-US"/>
              <a:t>Target users</a:t>
            </a:r>
          </a:p>
        </p:txBody>
      </p:sp>
      <p:sp>
        <p:nvSpPr>
          <p:cNvPr id="3" name="Subtitle 2"/>
          <p:cNvSpPr>
            <a:spLocks noGrp="1"/>
          </p:cNvSpPr>
          <p:nvPr>
            <p:ph type="subTitle" idx="1"/>
          </p:nvPr>
        </p:nvSpPr>
        <p:spPr>
          <a:xfrm>
            <a:off x="500417" y="1760561"/>
            <a:ext cx="11086531" cy="4653887"/>
          </a:xfrm>
        </p:spPr>
        <p:txBody>
          <a:bodyPr/>
          <a:lstStyle/>
          <a:p>
            <a:pPr algn="l">
              <a:buFont typeface="Arial" panose="020B0604020202020204" pitchFamily="34" charset="0"/>
              <a:buChar char="•"/>
            </a:pPr>
            <a:r>
              <a:rPr lang="en-US"/>
              <a:t>Tourists</a:t>
            </a:r>
          </a:p>
          <a:p>
            <a:pPr algn="l">
              <a:buFont typeface="Arial" panose="020B0604020202020204" pitchFamily="34" charset="0"/>
              <a:buChar char="•"/>
            </a:pPr>
            <a:r>
              <a:rPr lang="en-US"/>
              <a:t>Drivers</a:t>
            </a:r>
          </a:p>
          <a:p>
            <a:pPr algn="l">
              <a:buFont typeface="Arial" panose="020B0604020202020204" pitchFamily="34" charset="0"/>
              <a:buChar char="•"/>
            </a:pPr>
            <a:r>
              <a:rPr lang="en-US"/>
              <a:t>Local travelers</a:t>
            </a:r>
          </a:p>
          <a:p>
            <a:pPr algn="l">
              <a:buFont typeface="Arial" panose="020B0604020202020204" pitchFamily="34" charset="0"/>
              <a:buChar char="•"/>
            </a:pPr>
            <a:r>
              <a:rPr lang="en-US"/>
              <a:t>Guides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5007" y="691991"/>
            <a:ext cx="6529824" cy="5178653"/>
          </a:xfrm>
          <a:prstGeom prst="rect">
            <a:avLst/>
          </a:prstGeom>
        </p:spPr>
      </p:pic>
    </p:spTree>
    <p:extLst>
      <p:ext uri="{BB962C8B-B14F-4D97-AF65-F5344CB8AC3E}">
        <p14:creationId xmlns:p14="http://schemas.microsoft.com/office/powerpoint/2010/main" val="1282101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8532" y="439975"/>
            <a:ext cx="9144000" cy="870210"/>
          </a:xfrm>
        </p:spPr>
        <p:txBody>
          <a:bodyPr/>
          <a:lstStyle/>
          <a:p>
            <a:r>
              <a:rPr lang="en-US"/>
              <a:t>Benefits and advantages</a:t>
            </a:r>
          </a:p>
        </p:txBody>
      </p:sp>
      <p:sp>
        <p:nvSpPr>
          <p:cNvPr id="3" name="Subtitle 2"/>
          <p:cNvSpPr>
            <a:spLocks noGrp="1"/>
          </p:cNvSpPr>
          <p:nvPr>
            <p:ph type="subTitle" idx="1"/>
          </p:nvPr>
        </p:nvSpPr>
        <p:spPr>
          <a:xfrm>
            <a:off x="418532" y="1937981"/>
            <a:ext cx="11250304" cy="4531057"/>
          </a:xfrm>
        </p:spPr>
        <p:txBody>
          <a:bodyPr/>
          <a:lstStyle/>
          <a:p>
            <a:pPr algn="l">
              <a:buFont typeface="Arial" panose="020B0604020202020204" pitchFamily="34" charset="0"/>
              <a:buChar char="•"/>
            </a:pPr>
            <a:r>
              <a:rPr lang="en-US"/>
              <a:t>Able to navigate without any hassle. </a:t>
            </a:r>
          </a:p>
          <a:p>
            <a:pPr algn="l">
              <a:buFont typeface="Arial" panose="020B0604020202020204" pitchFamily="34" charset="0"/>
              <a:buChar char="•"/>
            </a:pPr>
            <a:r>
              <a:rPr lang="en-US"/>
              <a:t>Quickly get to know places of interest with narrations.</a:t>
            </a:r>
          </a:p>
          <a:p>
            <a:pPr algn="l">
              <a:buFont typeface="Arial" panose="020B0604020202020204" pitchFamily="34" charset="0"/>
              <a:buChar char="•"/>
            </a:pPr>
            <a:r>
              <a:rPr lang="en-US"/>
              <a:t>Finding the best path for your desired destination.</a:t>
            </a:r>
          </a:p>
          <a:p>
            <a:pPr algn="l">
              <a:buFont typeface="Arial" panose="020B0604020202020204" pitchFamily="34" charset="0"/>
              <a:buChar char="•"/>
            </a:pPr>
            <a:r>
              <a:rPr lang="en-US"/>
              <a:t>User friendliness of walk and driving modes.</a:t>
            </a:r>
          </a:p>
          <a:p>
            <a:pPr algn="l">
              <a:buFont typeface="Arial" panose="020B0604020202020204" pitchFamily="34" charset="0"/>
              <a:buChar char="•"/>
            </a:pPr>
            <a:r>
              <a:rPr lang="en-US"/>
              <a:t>The use of crowdsourcing to improve applications usability.</a:t>
            </a:r>
          </a:p>
          <a:p>
            <a:pPr algn="l">
              <a:buFont typeface="Arial" panose="020B0604020202020204" pitchFamily="34" charset="0"/>
              <a:buChar char="•"/>
            </a:pP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7597" y="4640239"/>
            <a:ext cx="3438786" cy="2060811"/>
          </a:xfrm>
          <a:prstGeom prst="rect">
            <a:avLst/>
          </a:prstGeom>
        </p:spPr>
      </p:pic>
    </p:spTree>
    <p:extLst>
      <p:ext uri="{BB962C8B-B14F-4D97-AF65-F5344CB8AC3E}">
        <p14:creationId xmlns:p14="http://schemas.microsoft.com/office/powerpoint/2010/main" val="3657872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0"/>
        <p:cNvGrpSpPr/>
        <p:nvPr/>
      </p:nvGrpSpPr>
      <p:grpSpPr>
        <a:xfrm>
          <a:off x="0" y="0"/>
          <a:ext cx="0" cy="0"/>
          <a:chOff x="0" y="0"/>
          <a:chExt cx="0" cy="0"/>
        </a:xfrm>
      </p:grpSpPr>
      <p:sp>
        <p:nvSpPr>
          <p:cNvPr id="92" name="Rectangle 91">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Google Shape;151;p20"/>
          <p:cNvSpPr txBox="1">
            <a:spLocks noGrp="1"/>
          </p:cNvSpPr>
          <p:nvPr>
            <p:ph type="title"/>
          </p:nvPr>
        </p:nvSpPr>
        <p:spPr>
          <a:xfrm>
            <a:off x="674237" y="914400"/>
            <a:ext cx="3657600" cy="2887579"/>
          </a:xfrm>
          <a:prstGeom prst="rect">
            <a:avLst/>
          </a:prstGeom>
        </p:spPr>
        <p:txBody>
          <a:bodyPr spcFirstLastPara="1" vert="horz" lIns="91440" tIns="45720" rIns="91440" bIns="45720" rtlCol="0" anchor="b" anchorCtr="0">
            <a:normAutofit/>
          </a:bodyPr>
          <a:lstStyle/>
          <a:p>
            <a:pPr marL="0" lvl="0" indent="0" algn="ctr">
              <a:spcBef>
                <a:spcPct val="0"/>
              </a:spcBef>
              <a:spcAft>
                <a:spcPts val="0"/>
              </a:spcAft>
            </a:pPr>
            <a:r>
              <a:rPr lang="en-US" sz="4800" kern="1200">
                <a:solidFill>
                  <a:srgbClr val="FFFFFF"/>
                </a:solidFill>
                <a:latin typeface="+mj-lt"/>
                <a:ea typeface="+mj-ea"/>
                <a:cs typeface="+mj-cs"/>
              </a:rPr>
              <a:t>Research Gap</a:t>
            </a:r>
          </a:p>
        </p:txBody>
      </p:sp>
      <p:cxnSp>
        <p:nvCxnSpPr>
          <p:cNvPr id="94" name="Straight Connector 93">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3808AD3-4F19-4292-83BC-BF5C48F72771}"/>
              </a:ext>
            </a:extLst>
          </p:cNvPr>
          <p:cNvPicPr>
            <a:picLocks noChangeAspect="1"/>
          </p:cNvPicPr>
          <p:nvPr/>
        </p:nvPicPr>
        <p:blipFill>
          <a:blip r:embed="rId3"/>
          <a:stretch>
            <a:fillRect/>
          </a:stretch>
        </p:blipFill>
        <p:spPr>
          <a:xfrm>
            <a:off x="6096000" y="454313"/>
            <a:ext cx="5052404" cy="6291143"/>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0"/>
        <p:cNvGrpSpPr/>
        <p:nvPr/>
      </p:nvGrpSpPr>
      <p:grpSpPr>
        <a:xfrm>
          <a:off x="0" y="0"/>
          <a:ext cx="0" cy="0"/>
          <a:chOff x="0" y="0"/>
          <a:chExt cx="0" cy="0"/>
        </a:xfrm>
      </p:grpSpPr>
      <p:sp>
        <p:nvSpPr>
          <p:cNvPr id="161" name="Google Shape;161;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Technologies</a:t>
            </a:r>
            <a:endParaRPr/>
          </a:p>
        </p:txBody>
      </p:sp>
      <p:grpSp>
        <p:nvGrpSpPr>
          <p:cNvPr id="162" name="Google Shape;162;p21"/>
          <p:cNvGrpSpPr/>
          <p:nvPr/>
        </p:nvGrpSpPr>
        <p:grpSpPr>
          <a:xfrm>
            <a:off x="838200" y="1826156"/>
            <a:ext cx="10515600" cy="4350274"/>
            <a:chOff x="0" y="531"/>
            <a:chExt cx="10515600" cy="4350274"/>
          </a:xfrm>
        </p:grpSpPr>
        <p:sp>
          <p:nvSpPr>
            <p:cNvPr id="163" name="Google Shape;163;p21"/>
            <p:cNvSpPr/>
            <p:nvPr/>
          </p:nvSpPr>
          <p:spPr>
            <a:xfrm>
              <a:off x="0" y="531"/>
              <a:ext cx="10515600" cy="1242935"/>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1"/>
            <p:cNvSpPr/>
            <p:nvPr/>
          </p:nvSpPr>
          <p:spPr>
            <a:xfrm>
              <a:off x="375988" y="280191"/>
              <a:ext cx="683614" cy="683614"/>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1"/>
            <p:cNvSpPr/>
            <p:nvPr/>
          </p:nvSpPr>
          <p:spPr>
            <a:xfrm>
              <a:off x="1435590" y="531"/>
              <a:ext cx="9080009" cy="124293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1"/>
            <p:cNvSpPr txBox="1"/>
            <p:nvPr/>
          </p:nvSpPr>
          <p:spPr>
            <a:xfrm>
              <a:off x="1435590" y="531"/>
              <a:ext cx="9080009" cy="1242935"/>
            </a:xfrm>
            <a:prstGeom prst="rect">
              <a:avLst/>
            </a:prstGeom>
            <a:noFill/>
            <a:ln>
              <a:noFill/>
            </a:ln>
          </p:spPr>
          <p:txBody>
            <a:bodyPr spcFirstLastPara="1" wrap="square" lIns="131525" tIns="131525" rIns="131525" bIns="131525" anchor="ctr" anchorCtr="0">
              <a:noAutofit/>
            </a:bodyPr>
            <a:lstStyle/>
            <a:p>
              <a:pPr marL="0" marR="0" lvl="0" indent="0" algn="l" rtl="0">
                <a:lnSpc>
                  <a:spcPct val="90000"/>
                </a:lnSpc>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This native app will be built through Flutter and Dart language.</a:t>
              </a:r>
              <a:endParaRPr/>
            </a:p>
          </p:txBody>
        </p:sp>
        <p:sp>
          <p:nvSpPr>
            <p:cNvPr id="167" name="Google Shape;167;p21"/>
            <p:cNvSpPr/>
            <p:nvPr/>
          </p:nvSpPr>
          <p:spPr>
            <a:xfrm>
              <a:off x="0" y="1554201"/>
              <a:ext cx="10515600" cy="1242935"/>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1"/>
            <p:cNvSpPr/>
            <p:nvPr/>
          </p:nvSpPr>
          <p:spPr>
            <a:xfrm>
              <a:off x="375988" y="1833861"/>
              <a:ext cx="683614" cy="683614"/>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1"/>
            <p:cNvSpPr/>
            <p:nvPr/>
          </p:nvSpPr>
          <p:spPr>
            <a:xfrm>
              <a:off x="1435590" y="1554201"/>
              <a:ext cx="9080009" cy="124293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1"/>
            <p:cNvSpPr txBox="1"/>
            <p:nvPr/>
          </p:nvSpPr>
          <p:spPr>
            <a:xfrm>
              <a:off x="1435590" y="1554201"/>
              <a:ext cx="9080009" cy="1242935"/>
            </a:xfrm>
            <a:prstGeom prst="rect">
              <a:avLst/>
            </a:prstGeom>
            <a:noFill/>
            <a:ln>
              <a:noFill/>
            </a:ln>
          </p:spPr>
          <p:txBody>
            <a:bodyPr spcFirstLastPara="1" wrap="square" lIns="131525" tIns="131525" rIns="131525" bIns="131525" anchor="ctr" anchorCtr="0">
              <a:noAutofit/>
            </a:bodyPr>
            <a:lstStyle/>
            <a:p>
              <a:pPr marL="0" marR="0" lvl="0" indent="0" algn="l" rtl="0">
                <a:lnSpc>
                  <a:spcPct val="90000"/>
                </a:lnSpc>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Google Map Cloud API or alternative Application Programming Interface integrated for location-based information identification and creation.</a:t>
              </a:r>
              <a:endParaRPr/>
            </a:p>
          </p:txBody>
        </p:sp>
        <p:sp>
          <p:nvSpPr>
            <p:cNvPr id="171" name="Google Shape;171;p21"/>
            <p:cNvSpPr/>
            <p:nvPr/>
          </p:nvSpPr>
          <p:spPr>
            <a:xfrm>
              <a:off x="0" y="3107870"/>
              <a:ext cx="10515600" cy="1242935"/>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1"/>
            <p:cNvSpPr/>
            <p:nvPr/>
          </p:nvSpPr>
          <p:spPr>
            <a:xfrm>
              <a:off x="375988" y="3387531"/>
              <a:ext cx="683614" cy="683614"/>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1"/>
            <p:cNvSpPr/>
            <p:nvPr/>
          </p:nvSpPr>
          <p:spPr>
            <a:xfrm>
              <a:off x="1435590" y="3107870"/>
              <a:ext cx="9080009" cy="124293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1"/>
            <p:cNvSpPr txBox="1"/>
            <p:nvPr/>
          </p:nvSpPr>
          <p:spPr>
            <a:xfrm>
              <a:off x="1435590" y="3107870"/>
              <a:ext cx="9080009" cy="1242935"/>
            </a:xfrm>
            <a:prstGeom prst="rect">
              <a:avLst/>
            </a:prstGeom>
            <a:noFill/>
            <a:ln>
              <a:noFill/>
            </a:ln>
          </p:spPr>
          <p:txBody>
            <a:bodyPr spcFirstLastPara="1" wrap="square" lIns="131525" tIns="131525" rIns="131525" bIns="131525" anchor="ctr" anchorCtr="0">
              <a:noAutofit/>
            </a:bodyPr>
            <a:lstStyle/>
            <a:p>
              <a:pPr marL="342900" marR="0" lvl="0" indent="-342900" algn="l" rtl="0">
                <a:lnSpc>
                  <a:spcPct val="90000"/>
                </a:lnSpc>
                <a:spcBef>
                  <a:spcPts val="0"/>
                </a:spcBef>
                <a:spcAft>
                  <a:spcPts val="0"/>
                </a:spcAft>
                <a:buClr>
                  <a:schemeClr val="dk1"/>
                </a:buClr>
                <a:buSzPts val="2400"/>
                <a:buFont typeface="Arial" panose="020B0604020202020204" pitchFamily="34" charset="0"/>
                <a:buChar char="•"/>
              </a:pPr>
              <a:r>
                <a:rPr lang="en-US" sz="2400">
                  <a:solidFill>
                    <a:schemeClr val="dk1"/>
                  </a:solidFill>
                  <a:latin typeface="Calibri"/>
                  <a:ea typeface="Calibri"/>
                  <a:cs typeface="Calibri"/>
                  <a:sym typeface="Calibri"/>
                </a:rPr>
                <a:t>Natural Language Understanding to get the question idea. </a:t>
              </a:r>
            </a:p>
            <a:p>
              <a:pPr marL="342900" marR="0" lvl="0" indent="-342900" algn="l" rtl="0">
                <a:lnSpc>
                  <a:spcPct val="90000"/>
                </a:lnSpc>
                <a:spcBef>
                  <a:spcPts val="0"/>
                </a:spcBef>
                <a:spcAft>
                  <a:spcPts val="0"/>
                </a:spcAft>
                <a:buClr>
                  <a:schemeClr val="dk1"/>
                </a:buClr>
                <a:buSzPts val="2400"/>
                <a:buFont typeface="Arial" panose="020B0604020202020204" pitchFamily="34" charset="0"/>
                <a:buChar char="•"/>
              </a:pPr>
              <a:r>
                <a:rPr lang="en-US" sz="2400">
                  <a:solidFill>
                    <a:schemeClr val="dk1"/>
                  </a:solidFill>
                  <a:latin typeface="Calibri"/>
                  <a:ea typeface="Calibri"/>
                  <a:cs typeface="Calibri"/>
                  <a:sym typeface="Calibri"/>
                </a:rPr>
                <a:t>Natural Language Processing in Machine Learning to Summarize narrative content.</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8"/>
        <p:cNvGrpSpPr/>
        <p:nvPr/>
      </p:nvGrpSpPr>
      <p:grpSpPr>
        <a:xfrm>
          <a:off x="0" y="0"/>
          <a:ext cx="0" cy="0"/>
          <a:chOff x="0" y="0"/>
          <a:chExt cx="0" cy="0"/>
        </a:xfrm>
      </p:grpSpPr>
      <p:sp>
        <p:nvSpPr>
          <p:cNvPr id="179" name="Google Shape;179;p22"/>
          <p:cNvSpPr/>
          <p:nvPr/>
        </p:nvSpPr>
        <p:spPr>
          <a:xfrm>
            <a:off x="0" y="0"/>
            <a:ext cx="4636008"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0" name="Google Shape;180;p22"/>
          <p:cNvSpPr txBox="1">
            <a:spLocks noGrp="1"/>
          </p:cNvSpPr>
          <p:nvPr>
            <p:ph type="title"/>
          </p:nvPr>
        </p:nvSpPr>
        <p:spPr>
          <a:xfrm>
            <a:off x="943277" y="712269"/>
            <a:ext cx="3370998" cy="550226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FFFF"/>
              </a:buClr>
              <a:buSzPts val="4400"/>
              <a:buFont typeface="Calibri"/>
              <a:buNone/>
            </a:pPr>
            <a:r>
              <a:rPr lang="en-US">
                <a:solidFill>
                  <a:srgbClr val="FFFFFF"/>
                </a:solidFill>
              </a:rPr>
              <a:t>Research Areas</a:t>
            </a:r>
            <a:endParaRPr/>
          </a:p>
        </p:txBody>
      </p:sp>
      <p:cxnSp>
        <p:nvCxnSpPr>
          <p:cNvPr id="181" name="Google Shape;181;p22"/>
          <p:cNvCxnSpPr/>
          <p:nvPr/>
        </p:nvCxnSpPr>
        <p:spPr>
          <a:xfrm rot="10800000">
            <a:off x="762000" y="2971800"/>
            <a:ext cx="0" cy="914400"/>
          </a:xfrm>
          <a:prstGeom prst="straightConnector1">
            <a:avLst/>
          </a:prstGeom>
          <a:noFill/>
          <a:ln w="19050" cap="flat" cmpd="sng">
            <a:solidFill>
              <a:srgbClr val="FFFFFF">
                <a:alpha val="80000"/>
              </a:srgbClr>
            </a:solidFill>
            <a:prstDash val="solid"/>
            <a:miter lim="800000"/>
            <a:headEnd type="none" w="sm" len="sm"/>
            <a:tailEnd type="none" w="sm" len="sm"/>
          </a:ln>
        </p:spPr>
      </p:cxnSp>
      <p:grpSp>
        <p:nvGrpSpPr>
          <p:cNvPr id="182" name="Google Shape;182;p22"/>
          <p:cNvGrpSpPr/>
          <p:nvPr/>
        </p:nvGrpSpPr>
        <p:grpSpPr>
          <a:xfrm>
            <a:off x="5655690" y="129981"/>
            <a:ext cx="5517503" cy="5325434"/>
            <a:chOff x="-111" y="680"/>
            <a:chExt cx="6269201" cy="5570764"/>
          </a:xfrm>
        </p:grpSpPr>
        <p:sp>
          <p:nvSpPr>
            <p:cNvPr id="183" name="Google Shape;183;p22"/>
            <p:cNvSpPr/>
            <p:nvPr/>
          </p:nvSpPr>
          <p:spPr>
            <a:xfrm>
              <a:off x="-10" y="689"/>
              <a:ext cx="6269100" cy="1232100"/>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481464" y="277917"/>
              <a:ext cx="769500" cy="67770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1838352" y="680"/>
              <a:ext cx="4430685" cy="159164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txBox="1"/>
            <p:nvPr/>
          </p:nvSpPr>
          <p:spPr>
            <a:xfrm>
              <a:off x="1838342" y="689"/>
              <a:ext cx="4430700" cy="1232100"/>
            </a:xfrm>
            <a:prstGeom prst="rect">
              <a:avLst/>
            </a:prstGeom>
            <a:noFill/>
            <a:ln>
              <a:noFill/>
            </a:ln>
          </p:spPr>
          <p:txBody>
            <a:bodyPr spcFirstLastPara="1" wrap="square" lIns="168425" tIns="168425" rIns="168425" bIns="168425" anchor="ctr" anchorCtr="0">
              <a:noAutofit/>
            </a:bodyPr>
            <a:lstStyle/>
            <a:p>
              <a:pPr marL="0" marR="0" lvl="0" indent="0" algn="l" rtl="0">
                <a:lnSpc>
                  <a:spcPct val="100000"/>
                </a:lnSpc>
                <a:spcBef>
                  <a:spcPts val="0"/>
                </a:spcBef>
                <a:spcAft>
                  <a:spcPts val="0"/>
                </a:spcAft>
                <a:buClr>
                  <a:schemeClr val="dk1"/>
                </a:buClr>
                <a:buSzPts val="2500"/>
                <a:buFont typeface="Calibri"/>
                <a:buNone/>
              </a:pPr>
              <a:r>
                <a:rPr lang="en-US" sz="2500">
                  <a:solidFill>
                    <a:schemeClr val="dk1"/>
                  </a:solidFill>
                  <a:latin typeface="Calibri"/>
                  <a:ea typeface="Calibri"/>
                  <a:cs typeface="Calibri"/>
                  <a:sym typeface="Calibri"/>
                </a:rPr>
                <a:t>eSociety Research Area</a:t>
              </a:r>
              <a:endParaRPr/>
            </a:p>
          </p:txBody>
        </p:sp>
        <p:sp>
          <p:nvSpPr>
            <p:cNvPr id="187" name="Google Shape;187;p22"/>
            <p:cNvSpPr/>
            <p:nvPr/>
          </p:nvSpPr>
          <p:spPr>
            <a:xfrm>
              <a:off x="-111" y="1337499"/>
              <a:ext cx="6269100" cy="1232100"/>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481362" y="1614741"/>
              <a:ext cx="769500" cy="677700"/>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1838352" y="1990238"/>
              <a:ext cx="4430685" cy="159164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txBox="1"/>
            <p:nvPr/>
          </p:nvSpPr>
          <p:spPr>
            <a:xfrm>
              <a:off x="1838240" y="1337499"/>
              <a:ext cx="4430701" cy="1232100"/>
            </a:xfrm>
            <a:prstGeom prst="rect">
              <a:avLst/>
            </a:prstGeom>
            <a:noFill/>
            <a:ln>
              <a:noFill/>
            </a:ln>
          </p:spPr>
          <p:txBody>
            <a:bodyPr spcFirstLastPara="1" wrap="square" lIns="168425" tIns="168425" rIns="168425" bIns="168425" anchor="ctr" anchorCtr="0">
              <a:noAutofit/>
            </a:bodyPr>
            <a:lstStyle/>
            <a:p>
              <a:pPr marL="0" marR="0" lvl="0" indent="0" algn="l" rtl="0">
                <a:lnSpc>
                  <a:spcPct val="100000"/>
                </a:lnSpc>
                <a:spcBef>
                  <a:spcPts val="0"/>
                </a:spcBef>
                <a:spcAft>
                  <a:spcPts val="0"/>
                </a:spcAft>
                <a:buClr>
                  <a:schemeClr val="dk1"/>
                </a:buClr>
                <a:buSzPts val="2500"/>
                <a:buFont typeface="Calibri"/>
                <a:buNone/>
              </a:pPr>
              <a:r>
                <a:rPr lang="en-US" sz="2500">
                  <a:solidFill>
                    <a:schemeClr val="dk1"/>
                  </a:solidFill>
                  <a:latin typeface="Calibri"/>
                  <a:ea typeface="Calibri"/>
                  <a:cs typeface="Calibri"/>
                  <a:sym typeface="Calibri"/>
                </a:rPr>
                <a:t>Augmented Reality</a:t>
              </a:r>
              <a:endParaRPr/>
            </a:p>
          </p:txBody>
        </p:sp>
        <p:sp>
          <p:nvSpPr>
            <p:cNvPr id="191" name="Google Shape;191;p22"/>
            <p:cNvSpPr/>
            <p:nvPr/>
          </p:nvSpPr>
          <p:spPr>
            <a:xfrm>
              <a:off x="-111" y="2678182"/>
              <a:ext cx="6269100" cy="1232100"/>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481363" y="2955413"/>
              <a:ext cx="769500" cy="677700"/>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1838352" y="3979797"/>
              <a:ext cx="4430685" cy="159164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txBox="1"/>
            <p:nvPr/>
          </p:nvSpPr>
          <p:spPr>
            <a:xfrm>
              <a:off x="1838240" y="2678182"/>
              <a:ext cx="4430701" cy="1232100"/>
            </a:xfrm>
            <a:prstGeom prst="rect">
              <a:avLst/>
            </a:prstGeom>
            <a:noFill/>
            <a:ln>
              <a:noFill/>
            </a:ln>
          </p:spPr>
          <p:txBody>
            <a:bodyPr spcFirstLastPara="1" wrap="square" lIns="168425" tIns="168425" rIns="168425" bIns="168425" anchor="ctr" anchorCtr="0">
              <a:noAutofit/>
            </a:bodyPr>
            <a:lstStyle/>
            <a:p>
              <a:pPr marL="0" marR="0" lvl="0" indent="0" algn="l" rtl="0">
                <a:lnSpc>
                  <a:spcPct val="100000"/>
                </a:lnSpc>
                <a:spcBef>
                  <a:spcPts val="0"/>
                </a:spcBef>
                <a:spcAft>
                  <a:spcPts val="0"/>
                </a:spcAft>
                <a:buClr>
                  <a:schemeClr val="dk1"/>
                </a:buClr>
                <a:buSzPts val="2500"/>
                <a:buFont typeface="Calibri"/>
                <a:buNone/>
              </a:pPr>
              <a:r>
                <a:rPr lang="en-US" sz="2500">
                  <a:solidFill>
                    <a:schemeClr val="dk1"/>
                  </a:solidFill>
                  <a:latin typeface="Calibri"/>
                  <a:ea typeface="Calibri"/>
                  <a:cs typeface="Calibri"/>
                  <a:sym typeface="Calibri"/>
                </a:rPr>
                <a:t>Machine Learning</a:t>
              </a:r>
              <a:endParaRPr/>
            </a:p>
          </p:txBody>
        </p:sp>
      </p:grpSp>
      <p:sp>
        <p:nvSpPr>
          <p:cNvPr id="195" name="Google Shape;195;p22"/>
          <p:cNvSpPr/>
          <p:nvPr/>
        </p:nvSpPr>
        <p:spPr>
          <a:xfrm>
            <a:off x="5655648" y="4037610"/>
            <a:ext cx="5517414" cy="1177834"/>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txBox="1"/>
          <p:nvPr/>
        </p:nvSpPr>
        <p:spPr>
          <a:xfrm>
            <a:off x="7273576" y="4037610"/>
            <a:ext cx="3899444" cy="1177834"/>
          </a:xfrm>
          <a:prstGeom prst="rect">
            <a:avLst/>
          </a:prstGeom>
          <a:noFill/>
          <a:ln>
            <a:noFill/>
          </a:ln>
        </p:spPr>
        <p:txBody>
          <a:bodyPr spcFirstLastPara="1" wrap="square" lIns="168425" tIns="168425" rIns="168425" bIns="168425" anchor="ctr" anchorCtr="0">
            <a:noAutofit/>
          </a:bodyPr>
          <a:lstStyle/>
          <a:p>
            <a:pPr marL="0" marR="0" lvl="0" indent="0" algn="l" rtl="0">
              <a:lnSpc>
                <a:spcPct val="100000"/>
              </a:lnSpc>
              <a:spcBef>
                <a:spcPts val="0"/>
              </a:spcBef>
              <a:spcAft>
                <a:spcPts val="0"/>
              </a:spcAft>
              <a:buClr>
                <a:schemeClr val="dk1"/>
              </a:buClr>
              <a:buSzPts val="2500"/>
              <a:buFont typeface="Calibri"/>
              <a:buNone/>
            </a:pPr>
            <a:r>
              <a:rPr lang="en-US" sz="2500">
                <a:solidFill>
                  <a:schemeClr val="dk1"/>
                </a:solidFill>
                <a:latin typeface="Calibri"/>
                <a:ea typeface="Calibri"/>
                <a:cs typeface="Calibri"/>
                <a:sym typeface="Calibri"/>
              </a:rPr>
              <a:t>Cloud Computing</a:t>
            </a:r>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29653" y="4113041"/>
            <a:ext cx="1026972" cy="1026972"/>
          </a:xfrm>
          <a:prstGeom prst="rect">
            <a:avLst/>
          </a:prstGeom>
        </p:spPr>
      </p:pic>
      <p:sp>
        <p:nvSpPr>
          <p:cNvPr id="21" name="Google Shape;195;p22">
            <a:extLst>
              <a:ext uri="{FF2B5EF4-FFF2-40B4-BE49-F238E27FC236}">
                <a16:creationId xmlns:a16="http://schemas.microsoft.com/office/drawing/2014/main" id="{0E85FB7E-FBFD-495B-923D-41B6FF7D86F3}"/>
              </a:ext>
            </a:extLst>
          </p:cNvPr>
          <p:cNvSpPr/>
          <p:nvPr/>
        </p:nvSpPr>
        <p:spPr>
          <a:xfrm>
            <a:off x="5655648" y="5348350"/>
            <a:ext cx="5517414" cy="1177834"/>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6;p22">
            <a:extLst>
              <a:ext uri="{FF2B5EF4-FFF2-40B4-BE49-F238E27FC236}">
                <a16:creationId xmlns:a16="http://schemas.microsoft.com/office/drawing/2014/main" id="{45C27A89-9CDA-4D79-9D4C-C8E81A44D997}"/>
              </a:ext>
            </a:extLst>
          </p:cNvPr>
          <p:cNvSpPr txBox="1"/>
          <p:nvPr/>
        </p:nvSpPr>
        <p:spPr>
          <a:xfrm>
            <a:off x="7273576" y="5348350"/>
            <a:ext cx="3899444" cy="1177834"/>
          </a:xfrm>
          <a:prstGeom prst="rect">
            <a:avLst/>
          </a:prstGeom>
          <a:noFill/>
          <a:ln>
            <a:noFill/>
          </a:ln>
        </p:spPr>
        <p:txBody>
          <a:bodyPr spcFirstLastPara="1" wrap="square" lIns="168425" tIns="168425" rIns="168425" bIns="168425" anchor="ctr" anchorCtr="0">
            <a:noAutofit/>
          </a:bodyPr>
          <a:lstStyle/>
          <a:p>
            <a:pPr lvl="0">
              <a:buClr>
                <a:schemeClr val="dk1"/>
              </a:buClr>
              <a:buSzPts val="2500"/>
            </a:pPr>
            <a:r>
              <a:rPr lang="en-US" sz="2500">
                <a:solidFill>
                  <a:schemeClr val="dk1"/>
                </a:solidFill>
                <a:latin typeface="Calibri"/>
                <a:ea typeface="Calibri"/>
                <a:cs typeface="Calibri"/>
                <a:sym typeface="Calibri"/>
              </a:rPr>
              <a:t>UX/HCI Evaluations</a:t>
            </a:r>
            <a:endParaRPr/>
          </a:p>
        </p:txBody>
      </p:sp>
      <p:pic>
        <p:nvPicPr>
          <p:cNvPr id="1028" name="Picture 4" descr="Related image">
            <a:extLst>
              <a:ext uri="{FF2B5EF4-FFF2-40B4-BE49-F238E27FC236}">
                <a16:creationId xmlns:a16="http://schemas.microsoft.com/office/drawing/2014/main" id="{FD76617E-A50E-442D-A695-91914EAEB16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87262" y="5488477"/>
            <a:ext cx="911753" cy="8975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5940f86-c4a4-4055-8668-7c4942757fa3">
      <UserInfo>
        <DisplayName>Rajarathna R.D.T.N it16003538</DisplayName>
        <AccountId>14</AccountId>
        <AccountType/>
      </UserInfo>
      <UserInfo>
        <DisplayName>Kumara M.P.D.S.M. it16117488</DisplayName>
        <AccountId>15</AccountId>
        <AccountType/>
      </UserInfo>
      <UserInfo>
        <DisplayName>Jayawickrema S.P.B. it16024250</DisplayName>
        <AccountId>16</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06A78536CDFA3488E4C9B3A0EFBB11C" ma:contentTypeVersion="4" ma:contentTypeDescription="Create a new document." ma:contentTypeScope="" ma:versionID="f2b00d869aa2c56d30ad6507181d2584">
  <xsd:schema xmlns:xsd="http://www.w3.org/2001/XMLSchema" xmlns:xs="http://www.w3.org/2001/XMLSchema" xmlns:p="http://schemas.microsoft.com/office/2006/metadata/properties" xmlns:ns2="a8b67f62-8988-404a-86c6-97fa43bb1461" xmlns:ns3="f5940f86-c4a4-4055-8668-7c4942757fa3" targetNamespace="http://schemas.microsoft.com/office/2006/metadata/properties" ma:root="true" ma:fieldsID="a7240719ed58ba7e3a1afab29fb6b13a" ns2:_="" ns3:_="">
    <xsd:import namespace="a8b67f62-8988-404a-86c6-97fa43bb1461"/>
    <xsd:import namespace="f5940f86-c4a4-4055-8668-7c4942757fa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8b67f62-8988-404a-86c6-97fa43bb14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5940f86-c4a4-4055-8668-7c4942757fa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DAC4585-A4CB-47FE-AA44-D19097CBD7DB}">
  <ds:schemaRefs>
    <ds:schemaRef ds:uri="http://schemas.microsoft.com/office/2006/metadata/properties"/>
    <ds:schemaRef ds:uri="http://schemas.microsoft.com/office/infopath/2007/PartnerControls"/>
    <ds:schemaRef ds:uri="f5940f86-c4a4-4055-8668-7c4942757fa3"/>
  </ds:schemaRefs>
</ds:datastoreItem>
</file>

<file path=customXml/itemProps2.xml><?xml version="1.0" encoding="utf-8"?>
<ds:datastoreItem xmlns:ds="http://schemas.openxmlformats.org/officeDocument/2006/customXml" ds:itemID="{B4F27874-FD1E-4559-9B4C-C2D1EAEDC8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8b67f62-8988-404a-86c6-97fa43bb1461"/>
    <ds:schemaRef ds:uri="f5940f86-c4a4-4055-8668-7c4942757fa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33E3555-5CBE-4422-8A98-A65474E0024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36</Slides>
  <Notes>16</Notes>
  <HiddenSlides>0</HiddenSlides>
  <ScaleCrop>false</ScaleCrop>
  <HeadingPairs>
    <vt:vector size="4" baseType="variant">
      <vt:variant>
        <vt:lpstr>Theme</vt:lpstr>
      </vt:variant>
      <vt:variant>
        <vt:i4>2</vt:i4>
      </vt:variant>
      <vt:variant>
        <vt:lpstr>Slide Titles</vt:lpstr>
      </vt:variant>
      <vt:variant>
        <vt:i4>36</vt:i4>
      </vt:variant>
    </vt:vector>
  </HeadingPairs>
  <TitlesOfParts>
    <vt:vector size="38" baseType="lpstr">
      <vt:lpstr>Office Theme</vt:lpstr>
      <vt:lpstr>Ion</vt:lpstr>
      <vt:lpstr>TourGuru Project Proposal Presentation</vt:lpstr>
      <vt:lpstr>Contents</vt:lpstr>
      <vt:lpstr>Introduction</vt:lpstr>
      <vt:lpstr>Overall Description  </vt:lpstr>
      <vt:lpstr>Target users</vt:lpstr>
      <vt:lpstr>Benefits and advantages</vt:lpstr>
      <vt:lpstr>Research Gap</vt:lpstr>
      <vt:lpstr>Technologies</vt:lpstr>
      <vt:lpstr>Research Areas</vt:lpstr>
      <vt:lpstr>Market capability </vt:lpstr>
      <vt:lpstr>Feasibility</vt:lpstr>
      <vt:lpstr>Core of the App</vt:lpstr>
      <vt:lpstr>Intelligent Route Mapping</vt:lpstr>
      <vt:lpstr>Research Area &amp; Technologies</vt:lpstr>
      <vt:lpstr>Problem and Solution</vt:lpstr>
      <vt:lpstr>Maps Interfaces with Drive/Walk modes</vt:lpstr>
      <vt:lpstr>Knowledge Gap</vt:lpstr>
      <vt:lpstr>Location Crowdsourcing and Proximity Narrations</vt:lpstr>
      <vt:lpstr>Research Problem</vt:lpstr>
      <vt:lpstr>Storytelling like Narrative expeiene in tour guidance</vt:lpstr>
      <vt:lpstr>Knowledge Gap</vt:lpstr>
      <vt:lpstr>Comparison</vt:lpstr>
      <vt:lpstr>Research Areas </vt:lpstr>
      <vt:lpstr>Using AR to identify a location, monument, ruins and other attractions</vt:lpstr>
      <vt:lpstr>Research Area</vt:lpstr>
      <vt:lpstr>Research Problem and Solution</vt:lpstr>
      <vt:lpstr>Augmented Reality (AR)</vt:lpstr>
      <vt:lpstr>3D model Constructor </vt:lpstr>
      <vt:lpstr>Q &amp; A( question and provide answer  )</vt:lpstr>
      <vt:lpstr>Q&amp;A</vt:lpstr>
      <vt:lpstr>UX Testing</vt:lpstr>
      <vt:lpstr>Ways of Conducting HCI evaluations</vt:lpstr>
      <vt:lpstr>Ways of Conducting HCI evaluations </vt:lpstr>
      <vt:lpstr>Ways of Conducting HCI evaluations</vt:lpstr>
      <vt:lpstr>Adding a social network aspect to the app</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TourGuru Project Proposal Presentation</dc:title>
  <dc:creator>Rajarathna R.D.T.N it16003538</dc:creator>
  <cp:revision>28</cp:revision>
  <dcterms:created xsi:type="dcterms:W3CDTF">2019-03-13T02:22:38Z</dcterms:created>
  <dcterms:modified xsi:type="dcterms:W3CDTF">2019-03-13T03:32:34Z</dcterms:modified>
</cp:coreProperties>
</file>